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72" r:id="rId16"/>
    <p:sldId id="273" r:id="rId17"/>
    <p:sldId id="274" r:id="rId18"/>
    <p:sldId id="314" r:id="rId19"/>
    <p:sldId id="275" r:id="rId20"/>
    <p:sldId id="287" r:id="rId21"/>
    <p:sldId id="288" r:id="rId22"/>
    <p:sldId id="289" r:id="rId23"/>
    <p:sldId id="290" r:id="rId24"/>
    <p:sldId id="291" r:id="rId25"/>
    <p:sldId id="293" r:id="rId26"/>
    <p:sldId id="294" r:id="rId27"/>
    <p:sldId id="295" r:id="rId28"/>
    <p:sldId id="296" r:id="rId29"/>
    <p:sldId id="297" r:id="rId30"/>
    <p:sldId id="298" r:id="rId31"/>
    <p:sldId id="300" r:id="rId32"/>
    <p:sldId id="301" r:id="rId33"/>
    <p:sldId id="302" r:id="rId34"/>
    <p:sldId id="303" r:id="rId35"/>
    <p:sldId id="304" r:id="rId36"/>
    <p:sldId id="305" r:id="rId37"/>
    <p:sldId id="306" r:id="rId38"/>
    <p:sldId id="315" r:id="rId39"/>
    <p:sldId id="307" r:id="rId40"/>
    <p:sldId id="308" r:id="rId41"/>
    <p:sldId id="309" r:id="rId42"/>
    <p:sldId id="310" r:id="rId43"/>
    <p:sldId id="312"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13" r:id="rId6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015F43-4BEC-485C-AC9F-371C459AA63F}">
  <a:tblStyle styleId="{51015F43-4BEC-485C-AC9F-371C459AA63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efault"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4"/>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a:latin typeface="Calibri"/>
                <a:ea typeface="Calibri"/>
                <a:cs typeface="Calibri"/>
                <a:sym typeface="Calibri"/>
              </a:defRPr>
            </a:lvl1pPr>
            <a:lvl2pPr marL="0" marR="0" lvl="1" indent="0" algn="r">
              <a:spcBef>
                <a:spcPts val="0"/>
              </a:spcBef>
              <a:buNone/>
              <a:defRPr>
                <a:latin typeface="Calibri"/>
                <a:ea typeface="Calibri"/>
                <a:cs typeface="Calibri"/>
                <a:sym typeface="Calibri"/>
              </a:defRPr>
            </a:lvl2pPr>
            <a:lvl3pPr marL="0" marR="0" lvl="2" indent="0" algn="r">
              <a:spcBef>
                <a:spcPts val="0"/>
              </a:spcBef>
              <a:buNone/>
              <a:defRPr>
                <a:latin typeface="Calibri"/>
                <a:ea typeface="Calibri"/>
                <a:cs typeface="Calibri"/>
                <a:sym typeface="Calibri"/>
              </a:defRPr>
            </a:lvl3pPr>
            <a:lvl4pPr marL="0" marR="0" lvl="3" indent="0" algn="r">
              <a:spcBef>
                <a:spcPts val="0"/>
              </a:spcBef>
              <a:buNone/>
              <a:defRPr>
                <a:latin typeface="Calibri"/>
                <a:ea typeface="Calibri"/>
                <a:cs typeface="Calibri"/>
                <a:sym typeface="Calibri"/>
              </a:defRPr>
            </a:lvl4pPr>
            <a:lvl5pPr marL="0" marR="0" lvl="4" indent="0" algn="r">
              <a:spcBef>
                <a:spcPts val="0"/>
              </a:spcBef>
              <a:buNone/>
              <a:defRPr>
                <a:latin typeface="Calibri"/>
                <a:ea typeface="Calibri"/>
                <a:cs typeface="Calibri"/>
                <a:sym typeface="Calibri"/>
              </a:defRPr>
            </a:lvl5pPr>
            <a:lvl6pPr marL="0" marR="0" lvl="5" indent="0" algn="r">
              <a:spcBef>
                <a:spcPts val="0"/>
              </a:spcBef>
              <a:buNone/>
              <a:defRPr>
                <a:latin typeface="Calibri"/>
                <a:ea typeface="Calibri"/>
                <a:cs typeface="Calibri"/>
                <a:sym typeface="Calibri"/>
              </a:defRPr>
            </a:lvl6pPr>
            <a:lvl7pPr marL="0" marR="0" lvl="6" indent="0" algn="r">
              <a:spcBef>
                <a:spcPts val="0"/>
              </a:spcBef>
              <a:buNone/>
              <a:defRPr>
                <a:latin typeface="Calibri"/>
                <a:ea typeface="Calibri"/>
                <a:cs typeface="Calibri"/>
                <a:sym typeface="Calibri"/>
              </a:defRPr>
            </a:lvl7pPr>
            <a:lvl8pPr marL="0" marR="0" lvl="7" indent="0" algn="r">
              <a:spcBef>
                <a:spcPts val="0"/>
              </a:spcBef>
              <a:buNone/>
              <a:defRPr>
                <a:latin typeface="Calibri"/>
                <a:ea typeface="Calibri"/>
                <a:cs typeface="Calibri"/>
                <a:sym typeface="Calibri"/>
              </a:defRPr>
            </a:lvl8pPr>
            <a:lvl9pPr marL="0" marR="0" lvl="8" indent="0" algn="r">
              <a:spcBef>
                <a:spcPts val="0"/>
              </a:spcBef>
              <a:buNone/>
              <a:defRPr>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b="0" i="0" u="none" strike="noStrike" cap="none">
              <a:solidFill>
                <a:srgbClr val="888888"/>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url.com/salesdashboard.php"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15.206.73.33/products/details.php?p_id=2"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15.206.73.33/products/details.php?p_id=2"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15.206.73.33/robots.txt"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15.206.73.33/server-status/"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15.206.73.33/products.php"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3.6.90.39/products.php?cat=1"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15.206.73.33/wondercms/"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hyperlink" Target="http://15.206.73.33/wondercms/files/shell.php" TargetMode="External"/><Relationship Id="rId4" Type="http://schemas.openxmlformats.org/officeDocument/2006/relationships/hyperlink" Target="http://15.206.73.33/wondercms/hom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15.206.73.33/wondercms/files/b374kmini.php"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hyperlink" Target="http://3.6.90.39/products.php?cat=2"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3.6.90.39/products.php?cat=3"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cwe.mitre.org/data/definitons/548.html"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ctrTitle"/>
          </p:nvPr>
        </p:nvSpPr>
        <p:spPr>
          <a:xfrm>
            <a:off x="1567132" y="1895476"/>
            <a:ext cx="9144000" cy="196158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dirty="0"/>
              <a:t>Lifestyle Store Web Application</a:t>
            </a:r>
            <a:endParaRPr dirty="0"/>
          </a:p>
        </p:txBody>
      </p:sp>
      <p:sp>
        <p:nvSpPr>
          <p:cNvPr id="89" name="Google Shape;89;p14"/>
          <p:cNvSpPr txBox="1">
            <a:spLocks noGrp="1"/>
          </p:cNvSpPr>
          <p:nvPr>
            <p:ph type="subTitle" idx="1"/>
          </p:nvPr>
        </p:nvSpPr>
        <p:spPr>
          <a:xfrm>
            <a:off x="1567132" y="4103497"/>
            <a:ext cx="9144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a:t>Detailed Developer Report </a:t>
            </a:r>
            <a:endParaRPr dirty="0"/>
          </a:p>
        </p:txBody>
      </p:sp>
      <p:pic>
        <p:nvPicPr>
          <p:cNvPr id="90" name="Google Shape;90;p14" descr="https://internshala.com/static/images/common/internshala_logo.png"/>
          <p:cNvPicPr preferRelativeResize="0"/>
          <p:nvPr/>
        </p:nvPicPr>
        <p:blipFill rotWithShape="1">
          <a:blip r:embed="rId3">
            <a:alphaModFix/>
          </a:blip>
          <a:srcRect/>
          <a:stretch/>
        </p:blipFill>
        <p:spPr>
          <a:xfrm>
            <a:off x="3714753" y="257176"/>
            <a:ext cx="4762500" cy="163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Proof of Concept (PoC)</a:t>
            </a:r>
            <a:endParaRPr/>
          </a:p>
        </p:txBody>
      </p:sp>
      <p:sp>
        <p:nvSpPr>
          <p:cNvPr id="153" name="Google Shape;153;p23"/>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dirty="0"/>
              <a:t>Attacker can execute SQL commands as shown below. Here we have used the payload below to extract the database name and MySQL version information:</a:t>
            </a:r>
            <a:br>
              <a:rPr lang="en-US" sz="2000" dirty="0"/>
            </a:br>
            <a:r>
              <a:rPr lang="en-US" sz="2000" dirty="0"/>
              <a:t>cat=1’ union select 1,database(),3,database(),5,6,7--+</a:t>
            </a:r>
            <a:endParaRPr dirty="0"/>
          </a:p>
          <a:p>
            <a:pPr marL="0" lvl="0" indent="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1A3D3F73-F2AC-4A7A-AEA4-85CF4AD3431B}"/>
              </a:ext>
            </a:extLst>
          </p:cNvPr>
          <p:cNvPicPr>
            <a:picLocks noChangeAspect="1"/>
          </p:cNvPicPr>
          <p:nvPr/>
        </p:nvPicPr>
        <p:blipFill>
          <a:blip r:embed="rId3"/>
          <a:stretch>
            <a:fillRect/>
          </a:stretch>
        </p:blipFill>
        <p:spPr>
          <a:xfrm>
            <a:off x="1836001" y="2155612"/>
            <a:ext cx="7400363" cy="38454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PoC – Attacker can dump arbitrary data</a:t>
            </a:r>
            <a:endParaRPr/>
          </a:p>
        </p:txBody>
      </p:sp>
      <p:sp>
        <p:nvSpPr>
          <p:cNvPr id="160" name="Google Shape;160;p24"/>
          <p:cNvSpPr txBox="1">
            <a:spLocks noGrp="1"/>
          </p:cNvSpPr>
          <p:nvPr>
            <p:ph type="body" idx="1"/>
          </p:nvPr>
        </p:nvSpPr>
        <p:spPr>
          <a:xfrm>
            <a:off x="838200" y="1577081"/>
            <a:ext cx="10753436" cy="496226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FF0000"/>
              </a:buClr>
              <a:buSzPts val="2000"/>
              <a:buChar char="•"/>
            </a:pPr>
            <a:r>
              <a:rPr lang="en-US" sz="2000" dirty="0">
                <a:solidFill>
                  <a:srgbClr val="FF0000"/>
                </a:solidFill>
              </a:rPr>
              <a:t>No of databases: 2</a:t>
            </a:r>
            <a:endParaRPr dirty="0"/>
          </a:p>
          <a:p>
            <a:pPr marL="685800" lvl="1" indent="-228600" algn="l" rtl="0">
              <a:lnSpc>
                <a:spcPct val="90000"/>
              </a:lnSpc>
              <a:spcBef>
                <a:spcPts val="500"/>
              </a:spcBef>
              <a:spcAft>
                <a:spcPts val="0"/>
              </a:spcAft>
              <a:buClr>
                <a:schemeClr val="dk1"/>
              </a:buClr>
              <a:buSzPts val="1600"/>
              <a:buChar char="•"/>
            </a:pPr>
            <a:r>
              <a:rPr lang="en-US" sz="2000" dirty="0" err="1"/>
              <a:t>Information_schema</a:t>
            </a:r>
            <a:endParaRPr sz="2000" dirty="0"/>
          </a:p>
          <a:p>
            <a:pPr marL="685800" lvl="1" indent="-228600" algn="l" rtl="0">
              <a:lnSpc>
                <a:spcPct val="90000"/>
              </a:lnSpc>
              <a:spcBef>
                <a:spcPts val="500"/>
              </a:spcBef>
              <a:spcAft>
                <a:spcPts val="0"/>
              </a:spcAft>
              <a:buClr>
                <a:schemeClr val="dk1"/>
              </a:buClr>
              <a:buSzPts val="1600"/>
              <a:buChar char="•"/>
            </a:pPr>
            <a:r>
              <a:rPr lang="en-US" sz="2000" dirty="0" err="1"/>
              <a:t>hacking_training_project</a:t>
            </a:r>
            <a:endParaRPr sz="2000" dirty="0"/>
          </a:p>
          <a:p>
            <a:pPr marL="685800" lvl="1" indent="-127000" algn="l" rtl="0">
              <a:lnSpc>
                <a:spcPct val="90000"/>
              </a:lnSpc>
              <a:spcBef>
                <a:spcPts val="500"/>
              </a:spcBef>
              <a:spcAft>
                <a:spcPts val="0"/>
              </a:spcAft>
              <a:buClr>
                <a:schemeClr val="dk1"/>
              </a:buClr>
              <a:buSzPts val="1600"/>
              <a:buNone/>
            </a:pPr>
            <a:endParaRPr sz="1600" dirty="0"/>
          </a:p>
          <a:p>
            <a:pPr marL="228600" indent="-228600">
              <a:buClr>
                <a:srgbClr val="FF0000"/>
              </a:buClr>
              <a:buSzPts val="2000"/>
            </a:pPr>
            <a:r>
              <a:rPr lang="en-US" sz="2000" dirty="0">
                <a:solidFill>
                  <a:srgbClr val="FF0000"/>
                </a:solidFill>
              </a:rPr>
              <a:t>No of tables in </a:t>
            </a:r>
            <a:r>
              <a:rPr lang="en-US" sz="2000" dirty="0" err="1">
                <a:solidFill>
                  <a:srgbClr val="FF0000"/>
                </a:solidFill>
              </a:rPr>
              <a:t>hacking_training_project</a:t>
            </a:r>
            <a:r>
              <a:rPr lang="en-US" sz="2000" dirty="0">
                <a:solidFill>
                  <a:srgbClr val="FF0000"/>
                </a:solidFill>
              </a:rPr>
              <a:t>: 10</a:t>
            </a:r>
            <a:endParaRPr dirty="0"/>
          </a:p>
          <a:p>
            <a:pPr marL="685800" lvl="1" indent="-228600" algn="l" rtl="0">
              <a:lnSpc>
                <a:spcPct val="90000"/>
              </a:lnSpc>
              <a:spcBef>
                <a:spcPts val="500"/>
              </a:spcBef>
              <a:spcAft>
                <a:spcPts val="0"/>
              </a:spcAft>
              <a:buClr>
                <a:schemeClr val="dk1"/>
              </a:buClr>
              <a:buSzPts val="1600"/>
              <a:buChar char="•"/>
            </a:pPr>
            <a:r>
              <a:rPr lang="en-US" sz="2000" dirty="0"/>
              <a:t>brands</a:t>
            </a:r>
            <a:endParaRPr sz="2000" dirty="0"/>
          </a:p>
          <a:p>
            <a:pPr marL="685800" lvl="1" indent="-228600" algn="l" rtl="0">
              <a:lnSpc>
                <a:spcPct val="90000"/>
              </a:lnSpc>
              <a:spcBef>
                <a:spcPts val="500"/>
              </a:spcBef>
              <a:spcAft>
                <a:spcPts val="0"/>
              </a:spcAft>
              <a:buClr>
                <a:schemeClr val="dk1"/>
              </a:buClr>
              <a:buSzPts val="1600"/>
              <a:buChar char="•"/>
            </a:pPr>
            <a:r>
              <a:rPr lang="en-US" sz="2000" dirty="0" err="1"/>
              <a:t>cart_items</a:t>
            </a:r>
            <a:endParaRPr lang="en-US" sz="2000" dirty="0"/>
          </a:p>
          <a:p>
            <a:pPr marL="685800" lvl="1" indent="-228600" algn="l" rtl="0">
              <a:lnSpc>
                <a:spcPct val="90000"/>
              </a:lnSpc>
              <a:spcBef>
                <a:spcPts val="500"/>
              </a:spcBef>
              <a:spcAft>
                <a:spcPts val="0"/>
              </a:spcAft>
              <a:buClr>
                <a:schemeClr val="dk1"/>
              </a:buClr>
              <a:buSzPts val="1600"/>
              <a:buChar char="•"/>
            </a:pPr>
            <a:r>
              <a:rPr lang="en-US" sz="2000" dirty="0"/>
              <a:t>categories</a:t>
            </a:r>
          </a:p>
          <a:p>
            <a:pPr marL="685800" lvl="1" indent="-228600" algn="l" rtl="0">
              <a:lnSpc>
                <a:spcPct val="90000"/>
              </a:lnSpc>
              <a:spcBef>
                <a:spcPts val="500"/>
              </a:spcBef>
              <a:spcAft>
                <a:spcPts val="0"/>
              </a:spcAft>
              <a:buClr>
                <a:schemeClr val="dk1"/>
              </a:buClr>
              <a:buSzPts val="1600"/>
              <a:buChar char="•"/>
            </a:pPr>
            <a:r>
              <a:rPr lang="en-US" sz="2000" dirty="0"/>
              <a:t>customers</a:t>
            </a:r>
          </a:p>
          <a:p>
            <a:pPr marL="685800" lvl="1" indent="-228600" algn="l" rtl="0">
              <a:lnSpc>
                <a:spcPct val="90000"/>
              </a:lnSpc>
              <a:spcBef>
                <a:spcPts val="500"/>
              </a:spcBef>
              <a:spcAft>
                <a:spcPts val="0"/>
              </a:spcAft>
              <a:buClr>
                <a:schemeClr val="dk1"/>
              </a:buClr>
              <a:buSzPts val="1600"/>
              <a:buChar char="•"/>
            </a:pPr>
            <a:r>
              <a:rPr lang="en-US" sz="2000" dirty="0" err="1"/>
              <a:t>order_items</a:t>
            </a:r>
            <a:endParaRPr lang="en-US" sz="2000" dirty="0"/>
          </a:p>
          <a:p>
            <a:pPr marL="685800" lvl="1" indent="-228600" algn="l" rtl="0">
              <a:lnSpc>
                <a:spcPct val="90000"/>
              </a:lnSpc>
              <a:spcBef>
                <a:spcPts val="500"/>
              </a:spcBef>
              <a:spcAft>
                <a:spcPts val="0"/>
              </a:spcAft>
              <a:buClr>
                <a:schemeClr val="dk1"/>
              </a:buClr>
              <a:buSzPts val="1600"/>
              <a:buChar char="•"/>
            </a:pPr>
            <a:r>
              <a:rPr lang="en-US" sz="2000" dirty="0"/>
              <a:t>orders</a:t>
            </a:r>
          </a:p>
          <a:p>
            <a:pPr marL="685800" lvl="1" indent="-228600" algn="l" rtl="0">
              <a:lnSpc>
                <a:spcPct val="90000"/>
              </a:lnSpc>
              <a:spcBef>
                <a:spcPts val="500"/>
              </a:spcBef>
              <a:spcAft>
                <a:spcPts val="0"/>
              </a:spcAft>
              <a:buClr>
                <a:schemeClr val="dk1"/>
              </a:buClr>
              <a:buSzPts val="1600"/>
              <a:buChar char="•"/>
            </a:pPr>
            <a:r>
              <a:rPr lang="en-US" sz="2000" dirty="0" err="1"/>
              <a:t>product_reviews</a:t>
            </a:r>
            <a:endParaRPr lang="en-US" sz="2000" dirty="0"/>
          </a:p>
          <a:p>
            <a:pPr marL="685800" lvl="1" indent="-228600" algn="l" rtl="0">
              <a:lnSpc>
                <a:spcPct val="90000"/>
              </a:lnSpc>
              <a:spcBef>
                <a:spcPts val="500"/>
              </a:spcBef>
              <a:spcAft>
                <a:spcPts val="0"/>
              </a:spcAft>
              <a:buClr>
                <a:schemeClr val="dk1"/>
              </a:buClr>
              <a:buSzPts val="1600"/>
              <a:buChar char="•"/>
            </a:pPr>
            <a:r>
              <a:rPr lang="en-US" sz="2000" dirty="0"/>
              <a:t>products</a:t>
            </a:r>
          </a:p>
          <a:p>
            <a:pPr marL="685800" lvl="1" indent="-228600" algn="l" rtl="0">
              <a:lnSpc>
                <a:spcPct val="90000"/>
              </a:lnSpc>
              <a:spcBef>
                <a:spcPts val="500"/>
              </a:spcBef>
              <a:spcAft>
                <a:spcPts val="0"/>
              </a:spcAft>
              <a:buClr>
                <a:schemeClr val="dk1"/>
              </a:buClr>
              <a:buSzPts val="1600"/>
              <a:buChar char="•"/>
            </a:pPr>
            <a:r>
              <a:rPr lang="en-US" sz="2000" dirty="0"/>
              <a:t>sellers</a:t>
            </a:r>
          </a:p>
          <a:p>
            <a:pPr marL="685800" lvl="1" indent="-228600" algn="l" rtl="0">
              <a:lnSpc>
                <a:spcPct val="90000"/>
              </a:lnSpc>
              <a:spcBef>
                <a:spcPts val="500"/>
              </a:spcBef>
              <a:spcAft>
                <a:spcPts val="0"/>
              </a:spcAft>
              <a:buClr>
                <a:schemeClr val="dk1"/>
              </a:buClr>
              <a:buSzPts val="1600"/>
              <a:buChar char="•"/>
            </a:pPr>
            <a:r>
              <a:rPr lang="en-US" sz="2000" dirty="0"/>
              <a:t>users</a:t>
            </a:r>
          </a:p>
          <a:p>
            <a:pPr marL="685800" lvl="1" indent="-228600" algn="l" rtl="0">
              <a:lnSpc>
                <a:spcPct val="90000"/>
              </a:lnSpc>
              <a:spcBef>
                <a:spcPts val="500"/>
              </a:spcBef>
              <a:spcAft>
                <a:spcPts val="0"/>
              </a:spcAft>
              <a:buClr>
                <a:schemeClr val="dk1"/>
              </a:buClr>
              <a:buSzPts val="1600"/>
              <a:buChar char="•"/>
            </a:pPr>
            <a:endParaRPr lang="en-US" sz="1600" dirty="0"/>
          </a:p>
          <a:p>
            <a:pPr marL="685800" lvl="1" indent="-228600" algn="l" rtl="0">
              <a:lnSpc>
                <a:spcPct val="90000"/>
              </a:lnSpc>
              <a:spcBef>
                <a:spcPts val="500"/>
              </a:spcBef>
              <a:spcAft>
                <a:spcPts val="0"/>
              </a:spcAft>
              <a:buClr>
                <a:schemeClr val="dk1"/>
              </a:buClr>
              <a:buSzPts val="1600"/>
              <a:buChar char="•"/>
            </a:pPr>
            <a:endParaRPr lang="en-US" sz="1600" dirty="0"/>
          </a:p>
          <a:p>
            <a:pPr marL="685800" lvl="1" indent="-228600" algn="l" rtl="0">
              <a:lnSpc>
                <a:spcPct val="90000"/>
              </a:lnSpc>
              <a:spcBef>
                <a:spcPts val="500"/>
              </a:spcBef>
              <a:spcAft>
                <a:spcPts val="0"/>
              </a:spcAft>
              <a:buClr>
                <a:schemeClr val="dk1"/>
              </a:buClr>
              <a:buSzPts val="1600"/>
              <a:buChar char="•"/>
            </a:pPr>
            <a:endParaRPr dirty="0"/>
          </a:p>
          <a:p>
            <a:pPr marL="0" lvl="0" indent="0" algn="l" rtl="0">
              <a:lnSpc>
                <a:spcPct val="90000"/>
              </a:lnSpc>
              <a:spcBef>
                <a:spcPts val="1000"/>
              </a:spcBef>
              <a:spcAft>
                <a:spcPts val="0"/>
              </a:spcAft>
              <a:buClr>
                <a:schemeClr val="dk1"/>
              </a:buClr>
              <a:buSzPts val="2000"/>
              <a:buNone/>
            </a:pPr>
            <a:endParaRPr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Business Impact – Extremely High</a:t>
            </a:r>
            <a:endParaRPr/>
          </a:p>
        </p:txBody>
      </p:sp>
      <p:sp>
        <p:nvSpPr>
          <p:cNvPr id="166" name="Google Shape;166;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sz="2000" dirty="0"/>
              <a:t>Using this vulnerability, attacker can execute arbitrary SQL commands on Lifestyle store  server and gain complete access to internal databases along with all customer data inside it. </a:t>
            </a:r>
            <a:endParaRPr dirty="0"/>
          </a:p>
          <a:p>
            <a:pPr marL="0" lvl="0" indent="0" algn="l" rtl="0">
              <a:lnSpc>
                <a:spcPct val="90000"/>
              </a:lnSpc>
              <a:spcBef>
                <a:spcPts val="1000"/>
              </a:spcBef>
              <a:spcAft>
                <a:spcPts val="0"/>
              </a:spcAft>
              <a:buClr>
                <a:schemeClr val="dk1"/>
              </a:buClr>
              <a:buSzPts val="2000"/>
              <a:buNone/>
            </a:pPr>
            <a:r>
              <a:rPr lang="en-US" sz="2000" dirty="0"/>
              <a:t>Below is the screenshot of users table which shows user credentials being leaked , Although they are in encrypted form but decryption is quite easy for hackers.</a:t>
            </a:r>
            <a:endParaRPr dirty="0"/>
          </a:p>
          <a:p>
            <a:pPr marL="0" lvl="0" indent="0" algn="l" rtl="0">
              <a:lnSpc>
                <a:spcPct val="90000"/>
              </a:lnSpc>
              <a:spcBef>
                <a:spcPts val="1000"/>
              </a:spcBef>
              <a:spcAft>
                <a:spcPts val="0"/>
              </a:spcAft>
              <a:buClr>
                <a:schemeClr val="dk1"/>
              </a:buClr>
              <a:buSzPts val="2000"/>
              <a:buNone/>
            </a:pPr>
            <a:endParaRPr lang="en-US" sz="2000" dirty="0"/>
          </a:p>
          <a:p>
            <a:pPr marL="0" lvl="0" indent="0" algn="l" rtl="0">
              <a:lnSpc>
                <a:spcPct val="90000"/>
              </a:lnSpc>
              <a:spcBef>
                <a:spcPts val="1000"/>
              </a:spcBef>
              <a:spcAft>
                <a:spcPts val="0"/>
              </a:spcAft>
              <a:buClr>
                <a:schemeClr val="dk1"/>
              </a:buClr>
              <a:buSzPts val="2000"/>
              <a:buNone/>
            </a:pPr>
            <a:endParaRPr lang="en-US" sz="2000" dirty="0"/>
          </a:p>
          <a:p>
            <a:pPr marL="0" lvl="0" indent="0" algn="l" rtl="0">
              <a:lnSpc>
                <a:spcPct val="90000"/>
              </a:lnSpc>
              <a:spcBef>
                <a:spcPts val="1000"/>
              </a:spcBef>
              <a:spcAft>
                <a:spcPts val="0"/>
              </a:spcAft>
              <a:buClr>
                <a:schemeClr val="dk1"/>
              </a:buClr>
              <a:buSzPts val="2000"/>
              <a:buNone/>
            </a:pPr>
            <a:endParaRPr lang="en-US" sz="2000" dirty="0"/>
          </a:p>
          <a:p>
            <a:pPr marL="0" lvl="0" indent="0" algn="l" rtl="0">
              <a:lnSpc>
                <a:spcPct val="90000"/>
              </a:lnSpc>
              <a:spcBef>
                <a:spcPts val="1000"/>
              </a:spcBef>
              <a:spcAft>
                <a:spcPts val="0"/>
              </a:spcAft>
              <a:buClr>
                <a:schemeClr val="dk1"/>
              </a:buClr>
              <a:buSzPts val="2000"/>
              <a:buNone/>
            </a:pPr>
            <a:endParaRPr lang="en-US" sz="2000" dirty="0"/>
          </a:p>
          <a:p>
            <a:pPr marL="0" lvl="0" indent="0" algn="l" rtl="0">
              <a:lnSpc>
                <a:spcPct val="90000"/>
              </a:lnSpc>
              <a:spcBef>
                <a:spcPts val="1000"/>
              </a:spcBef>
              <a:spcAft>
                <a:spcPts val="0"/>
              </a:spcAft>
              <a:buClr>
                <a:schemeClr val="dk1"/>
              </a:buClr>
              <a:buSzPts val="2000"/>
              <a:buNone/>
            </a:pPr>
            <a:endParaRPr lang="en-US" sz="2000" dirty="0"/>
          </a:p>
          <a:p>
            <a:pPr marL="0" lvl="0" indent="0" algn="l" rtl="0">
              <a:lnSpc>
                <a:spcPct val="90000"/>
              </a:lnSpc>
              <a:spcBef>
                <a:spcPts val="1000"/>
              </a:spcBef>
              <a:spcAft>
                <a:spcPts val="0"/>
              </a:spcAft>
              <a:buClr>
                <a:schemeClr val="dk1"/>
              </a:buClr>
              <a:buSzPts val="2000"/>
              <a:buNone/>
            </a:pPr>
            <a:r>
              <a:rPr lang="en-US" sz="2000" dirty="0"/>
              <a:t>Attacker can use this information to login to admin panels and gain complete admin level access to the website which could lead to complete compromise of the server and all other servers connected to it.</a:t>
            </a:r>
            <a:endParaRPr sz="2000" dirty="0"/>
          </a:p>
        </p:txBody>
      </p:sp>
      <p:pic>
        <p:nvPicPr>
          <p:cNvPr id="3" name="Picture 2">
            <a:extLst>
              <a:ext uri="{FF2B5EF4-FFF2-40B4-BE49-F238E27FC236}">
                <a16:creationId xmlns:a16="http://schemas.microsoft.com/office/drawing/2014/main" id="{CB4884BA-538C-4366-AFFC-99ED1CA5F492}"/>
              </a:ext>
            </a:extLst>
          </p:cNvPr>
          <p:cNvPicPr>
            <a:picLocks noChangeAspect="1"/>
          </p:cNvPicPr>
          <p:nvPr/>
        </p:nvPicPr>
        <p:blipFill>
          <a:blip r:embed="rId3"/>
          <a:stretch>
            <a:fillRect/>
          </a:stretch>
        </p:blipFill>
        <p:spPr>
          <a:xfrm>
            <a:off x="1671781" y="3158836"/>
            <a:ext cx="8709891" cy="19845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Recommendation</a:t>
            </a:r>
            <a:endParaRPr dirty="0"/>
          </a:p>
        </p:txBody>
      </p:sp>
      <p:sp>
        <p:nvSpPr>
          <p:cNvPr id="187" name="Google Shape;187;p28"/>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 to avoid exploitation of SQL injections:</a:t>
            </a:r>
            <a:endParaRPr dirty="0"/>
          </a:p>
          <a:p>
            <a:pPr marL="685800" lvl="1" indent="-228600" algn="l" rtl="0">
              <a:lnSpc>
                <a:spcPct val="90000"/>
              </a:lnSpc>
              <a:spcBef>
                <a:spcPts val="500"/>
              </a:spcBef>
              <a:spcAft>
                <a:spcPts val="0"/>
              </a:spcAft>
              <a:buClr>
                <a:schemeClr val="dk1"/>
              </a:buClr>
              <a:buSzPts val="2000"/>
              <a:buChar char="•"/>
            </a:pPr>
            <a:r>
              <a:rPr lang="en-US" sz="2000" dirty="0"/>
              <a:t>Prepared Statements: Use SQL prepared statements available in all web development languages and frameworks to avoid attacker being able to modify SQL query</a:t>
            </a:r>
            <a:endParaRPr dirty="0"/>
          </a:p>
          <a:p>
            <a:pPr marL="685800" lvl="1" indent="-228600" algn="l" rtl="0">
              <a:lnSpc>
                <a:spcPct val="90000"/>
              </a:lnSpc>
              <a:spcBef>
                <a:spcPts val="500"/>
              </a:spcBef>
              <a:spcAft>
                <a:spcPts val="0"/>
              </a:spcAft>
              <a:buClr>
                <a:schemeClr val="dk1"/>
              </a:buClr>
              <a:buSzPts val="2000"/>
              <a:buChar char="•"/>
            </a:pPr>
            <a:r>
              <a:rPr lang="en-US" sz="2000" dirty="0"/>
              <a:t>Character encoding: If you are taking input that requires you to accept special characters, encode it. Example. Convert all </a:t>
            </a:r>
            <a:r>
              <a:rPr lang="en-US" sz="2000" b="1" dirty="0"/>
              <a:t>‘ to \’</a:t>
            </a:r>
            <a:r>
              <a:rPr lang="en-US" sz="2000" dirty="0"/>
              <a:t> , </a:t>
            </a:r>
            <a:r>
              <a:rPr lang="en-US" sz="2000" b="1" dirty="0"/>
              <a:t>“ to \”</a:t>
            </a:r>
            <a:r>
              <a:rPr lang="en-US" sz="2000" dirty="0"/>
              <a:t>, </a:t>
            </a:r>
            <a:r>
              <a:rPr lang="en-US" sz="2000" b="1" dirty="0"/>
              <a:t>\ to \\.</a:t>
            </a:r>
            <a:r>
              <a:rPr lang="en-US" sz="2000" dirty="0"/>
              <a:t> It is also suggested to follow a standard encoding for all special characters such has HTML encoding, URL encoding </a:t>
            </a:r>
            <a:r>
              <a:rPr lang="en-US" sz="2000" dirty="0" err="1"/>
              <a:t>etc</a:t>
            </a:r>
            <a:endParaRPr sz="2000" dirty="0"/>
          </a:p>
          <a:p>
            <a:pPr marL="685800" lvl="1" indent="-228600" algn="l" rtl="0">
              <a:lnSpc>
                <a:spcPct val="90000"/>
              </a:lnSpc>
              <a:spcBef>
                <a:spcPts val="500"/>
              </a:spcBef>
              <a:spcAft>
                <a:spcPts val="0"/>
              </a:spcAft>
              <a:buClr>
                <a:schemeClr val="dk1"/>
              </a:buClr>
              <a:buSzPts val="2000"/>
              <a:buChar char="•"/>
            </a:pPr>
            <a:r>
              <a:rPr lang="en-US" sz="2000" dirty="0"/>
              <a:t>Do not run Database Service as admin/root user</a:t>
            </a:r>
            <a:endParaRPr dirty="0"/>
          </a:p>
          <a:p>
            <a:pPr marL="685800" lvl="1" indent="-228600" algn="l" rtl="0">
              <a:lnSpc>
                <a:spcPct val="90000"/>
              </a:lnSpc>
              <a:spcBef>
                <a:spcPts val="500"/>
              </a:spcBef>
              <a:spcAft>
                <a:spcPts val="0"/>
              </a:spcAft>
              <a:buClr>
                <a:schemeClr val="dk1"/>
              </a:buClr>
              <a:buSzPts val="2000"/>
              <a:buChar char="•"/>
            </a:pPr>
            <a:r>
              <a:rPr lang="en-US" sz="2000" dirty="0"/>
              <a:t>Disable/remove default accounts, passwords and databases </a:t>
            </a:r>
            <a:endParaRPr dirty="0"/>
          </a:p>
          <a:p>
            <a:pPr marL="685800" lvl="1" indent="-228600" algn="l" rtl="0">
              <a:lnSpc>
                <a:spcPct val="90000"/>
              </a:lnSpc>
              <a:spcBef>
                <a:spcPts val="500"/>
              </a:spcBef>
              <a:spcAft>
                <a:spcPts val="0"/>
              </a:spcAft>
              <a:buClr>
                <a:schemeClr val="dk1"/>
              </a:buClr>
              <a:buSzPts val="2000"/>
              <a:buChar char="•"/>
            </a:pPr>
            <a:r>
              <a:rPr lang="en-US" sz="2000" dirty="0"/>
              <a:t>Assign each Database user only the required permissions and not all permissions</a:t>
            </a:r>
            <a:endParaRPr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References</a:t>
            </a:r>
            <a:endParaRPr/>
          </a:p>
        </p:txBody>
      </p:sp>
      <p:sp>
        <p:nvSpPr>
          <p:cNvPr id="193" name="Google Shape;193;p29"/>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i="1" dirty="0">
                <a:latin typeface="Calibri"/>
                <a:ea typeface="Calibri"/>
                <a:cs typeface="Calibri"/>
                <a:sym typeface="Calibri"/>
              </a:rPr>
              <a:t>https://www.owasp.org/index.php/sql_</a:t>
            </a:r>
            <a:r>
              <a:rPr lang="en-US" sz="2400" i="1" dirty="0"/>
              <a:t>i</a:t>
            </a:r>
            <a:r>
              <a:rPr lang="en-US" sz="2400" i="1" dirty="0">
                <a:latin typeface="Calibri"/>
                <a:ea typeface="Calibri"/>
                <a:cs typeface="Calibri"/>
                <a:sym typeface="Calibri"/>
              </a:rPr>
              <a:t>njection</a:t>
            </a:r>
            <a:endParaRPr dirty="0"/>
          </a:p>
          <a:p>
            <a:pPr marL="228600" lvl="0" indent="-228600" algn="l" rtl="0">
              <a:lnSpc>
                <a:spcPct val="90000"/>
              </a:lnSpc>
              <a:spcBef>
                <a:spcPts val="1000"/>
              </a:spcBef>
              <a:spcAft>
                <a:spcPts val="0"/>
              </a:spcAft>
              <a:buClr>
                <a:schemeClr val="dk1"/>
              </a:buClr>
              <a:buSzPts val="2400"/>
              <a:buChar char="•"/>
            </a:pPr>
            <a:r>
              <a:rPr lang="en-US" sz="2400" i="1" dirty="0"/>
              <a:t>https://en.wikipedia.org/wiki/sql_injection</a:t>
            </a:r>
            <a:endParaRPr sz="2400" i="1" dirty="0">
              <a:latin typeface="Calibri"/>
              <a:ea typeface="Calibri"/>
              <a:cs typeface="Calibri"/>
              <a:sym typeface="Calibri"/>
            </a:endParaRPr>
          </a:p>
          <a:p>
            <a:pPr marL="228600" lvl="0" indent="-76200" algn="l" rtl="0">
              <a:lnSpc>
                <a:spcPct val="90000"/>
              </a:lnSpc>
              <a:spcBef>
                <a:spcPts val="1000"/>
              </a:spcBef>
              <a:spcAft>
                <a:spcPts val="0"/>
              </a:spcAft>
              <a:buClr>
                <a:schemeClr val="dk1"/>
              </a:buClr>
              <a:buSzPts val="2400"/>
              <a:buNone/>
            </a:pPr>
            <a:endParaRPr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99" name="Google Shape;19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2. Account Takeover via OTP Bypass</a:t>
            </a:r>
            <a:endParaRPr dirty="0"/>
          </a:p>
        </p:txBody>
      </p:sp>
      <p:graphicFrame>
        <p:nvGraphicFramePr>
          <p:cNvPr id="200" name="Google Shape;200;p30"/>
          <p:cNvGraphicFramePr/>
          <p:nvPr>
            <p:extLst>
              <p:ext uri="{D42A27DB-BD31-4B8C-83A1-F6EECF244321}">
                <p14:modId xmlns:p14="http://schemas.microsoft.com/office/powerpoint/2010/main" val="2744425584"/>
              </p:ext>
            </p:extLst>
          </p:nvPr>
        </p:nvGraphicFramePr>
        <p:xfrm>
          <a:off x="2234723" y="2207990"/>
          <a:ext cx="8109375" cy="282177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Account takeover using OTP</a:t>
                      </a:r>
                      <a:endParaRPr dirty="0"/>
                    </a:p>
                    <a:p>
                      <a:pPr marL="0" marR="0" lvl="0" indent="0" algn="ctr" rtl="0">
                        <a:spcBef>
                          <a:spcPts val="0"/>
                        </a:spcBef>
                        <a:spcAft>
                          <a:spcPts val="0"/>
                        </a:spcAft>
                        <a:buNone/>
                      </a:pPr>
                      <a:r>
                        <a:rPr lang="en-US" sz="1300" dirty="0">
                          <a:solidFill>
                            <a:srgbClr val="FFFFFF"/>
                          </a:solidFill>
                          <a:latin typeface="Calibri"/>
                          <a:ea typeface="Calibri"/>
                          <a:cs typeface="Calibri"/>
                          <a:sym typeface="Calibri"/>
                        </a:rPr>
                        <a:t>(Critical)</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login page allows login via OTP which can be brute-forced.</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sng" strike="noStrike" dirty="0">
                          <a:solidFill>
                            <a:schemeClr val="dk1"/>
                          </a:solidFill>
                          <a:latin typeface="Calibri"/>
                          <a:ea typeface="Calibri"/>
                          <a:cs typeface="Calibri"/>
                          <a:sym typeface="Calibri"/>
                        </a:rPr>
                        <a:t>http://35.154.146.3/login/admin.php</a:t>
                      </a:r>
                      <a:endParaRPr sz="1300" b="0" i="0" u="sng" strike="noStrike"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OTP (POST parameters)</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206" name="Google Shape;206;p31"/>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Char char="•"/>
            </a:pPr>
            <a:r>
              <a:rPr lang="en-US" sz="2000" dirty="0"/>
              <a:t>Navigate to </a:t>
            </a:r>
            <a:r>
              <a:rPr lang="en-US" sz="2000" i="0" u="sng" strike="noStrike" dirty="0">
                <a:solidFill>
                  <a:schemeClr val="tx1"/>
                </a:solidFill>
                <a:sym typeface="Calibri"/>
                <a:hlinkClick r:id="rId3">
                  <a:extLst>
                    <a:ext uri="{A12FA001-AC4F-418D-AE19-62706E023703}">
                      <ahyp:hlinkClr xmlns:ahyp="http://schemas.microsoft.com/office/drawing/2018/hyperlinkcolor" val="tx"/>
                    </a:ext>
                  </a:extLst>
                </a:hlinkClick>
              </a:rPr>
              <a:t>http://</a:t>
            </a:r>
            <a:r>
              <a:rPr lang="en-US" sz="2000" u="sng" dirty="0">
                <a:solidFill>
                  <a:schemeClr val="tx1"/>
                </a:solidFill>
                <a:hlinkClick r:id="rId3">
                  <a:extLst>
                    <a:ext uri="{A12FA001-AC4F-418D-AE19-62706E023703}">
                      <ahyp:hlinkClr xmlns:ahyp="http://schemas.microsoft.com/office/drawing/2018/hyperlinkcolor" val="tx"/>
                    </a:ext>
                  </a:extLst>
                </a:hlinkClick>
              </a:rPr>
              <a:t>35.154.146.3</a:t>
            </a:r>
            <a:r>
              <a:rPr lang="en-US" sz="2000" i="0" u="sng" strike="noStrike" dirty="0">
                <a:solidFill>
                  <a:schemeClr val="tx1"/>
                </a:solidFill>
                <a:sym typeface="Calibri"/>
                <a:hlinkClick r:id="rId3">
                  <a:extLst>
                    <a:ext uri="{A12FA001-AC4F-418D-AE19-62706E023703}">
                      <ahyp:hlinkClr xmlns:ahyp="http://schemas.microsoft.com/office/drawing/2018/hyperlinkcolor" val="tx"/>
                    </a:ext>
                  </a:extLst>
                </a:hlinkClick>
              </a:rPr>
              <a:t>/login/admin.php</a:t>
            </a:r>
            <a:r>
              <a:rPr lang="en-US" sz="2000" i="0" u="sng" strike="noStrike" dirty="0">
                <a:solidFill>
                  <a:schemeClr val="tx1"/>
                </a:solidFill>
                <a:latin typeface="Calibri"/>
                <a:ea typeface="Calibri"/>
                <a:cs typeface="Calibri"/>
                <a:sym typeface="Calibri"/>
              </a:rPr>
              <a:t> </a:t>
            </a:r>
            <a:r>
              <a:rPr lang="en-US" sz="2000" b="0" i="0" u="none" strike="noStrike" dirty="0">
                <a:solidFill>
                  <a:schemeClr val="dk1"/>
                </a:solidFill>
                <a:latin typeface="Calibri"/>
                <a:ea typeface="Calibri"/>
                <a:cs typeface="Calibri"/>
                <a:sym typeface="Calibri"/>
              </a:rPr>
              <a:t>You will see a “forgot password” hyperlink which asks for OTP which is sent to victim’s mobile number, write any random 3 digit OTP and intercept the request with </a:t>
            </a:r>
            <a:r>
              <a:rPr lang="en-US" sz="2000" i="0" u="none" strike="noStrike" dirty="0">
                <a:solidFill>
                  <a:schemeClr val="dk1"/>
                </a:solidFill>
                <a:latin typeface="Calibri"/>
                <a:ea typeface="Calibri"/>
                <a:cs typeface="Calibri"/>
                <a:sym typeface="Calibri"/>
              </a:rPr>
              <a:t>Burp Suite.</a:t>
            </a:r>
            <a:endParaRPr dirty="0"/>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B4DF034C-EC14-4B52-8BC8-B3F8E0DF3477}"/>
              </a:ext>
            </a:extLst>
          </p:cNvPr>
          <p:cNvPicPr>
            <a:picLocks noChangeAspect="1"/>
          </p:cNvPicPr>
          <p:nvPr/>
        </p:nvPicPr>
        <p:blipFill>
          <a:blip r:embed="rId4"/>
          <a:stretch>
            <a:fillRect/>
          </a:stretch>
        </p:blipFill>
        <p:spPr>
          <a:xfrm>
            <a:off x="2709801" y="2099342"/>
            <a:ext cx="5824599" cy="36592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3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Observation</a:t>
            </a:r>
            <a:endParaRPr dirty="0"/>
          </a:p>
        </p:txBody>
      </p:sp>
      <p:sp>
        <p:nvSpPr>
          <p:cNvPr id="214" name="Google Shape;214;p32"/>
          <p:cNvSpPr txBox="1">
            <a:spLocks noGrp="1"/>
          </p:cNvSpPr>
          <p:nvPr>
            <p:ph type="body" idx="1"/>
          </p:nvPr>
        </p:nvSpPr>
        <p:spPr>
          <a:xfrm>
            <a:off x="838200" y="1050870"/>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dirty="0"/>
              <a:t>Following request will be generated in Burp using OTP parameter(GET). </a:t>
            </a:r>
            <a:endParaRPr sz="2000" b="1" dirty="0">
              <a:solidFill>
                <a:srgbClr val="FF0000"/>
              </a:solidFill>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4EB5ACDD-6031-4BFE-A7FC-143AD2808D26}"/>
              </a:ext>
            </a:extLst>
          </p:cNvPr>
          <p:cNvPicPr>
            <a:picLocks noChangeAspect="1"/>
          </p:cNvPicPr>
          <p:nvPr/>
        </p:nvPicPr>
        <p:blipFill>
          <a:blip r:embed="rId3"/>
          <a:stretch>
            <a:fillRect/>
          </a:stretch>
        </p:blipFill>
        <p:spPr>
          <a:xfrm>
            <a:off x="1505528" y="1839201"/>
            <a:ext cx="6821430" cy="27697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E8314-0990-43CC-8F14-8CD90E75FDBA}"/>
              </a:ext>
            </a:extLst>
          </p:cNvPr>
          <p:cNvSpPr>
            <a:spLocks noGrp="1"/>
          </p:cNvSpPr>
          <p:nvPr>
            <p:ph type="title"/>
          </p:nvPr>
        </p:nvSpPr>
        <p:spPr/>
        <p:txBody>
          <a:bodyPr/>
          <a:lstStyle/>
          <a:p>
            <a:r>
              <a:rPr lang="en-US" dirty="0"/>
              <a:t>Observation</a:t>
            </a:r>
            <a:endParaRPr lang="en-IN" dirty="0"/>
          </a:p>
        </p:txBody>
      </p:sp>
      <p:sp>
        <p:nvSpPr>
          <p:cNvPr id="3" name="Text Placeholder 2">
            <a:extLst>
              <a:ext uri="{FF2B5EF4-FFF2-40B4-BE49-F238E27FC236}">
                <a16:creationId xmlns:a16="http://schemas.microsoft.com/office/drawing/2014/main" id="{0CF4AE43-E396-473E-95D6-C5DC48C99850}"/>
              </a:ext>
            </a:extLst>
          </p:cNvPr>
          <p:cNvSpPr>
            <a:spLocks noGrp="1"/>
          </p:cNvSpPr>
          <p:nvPr>
            <p:ph type="body" idx="1"/>
          </p:nvPr>
        </p:nvSpPr>
        <p:spPr/>
        <p:txBody>
          <a:bodyPr/>
          <a:lstStyle/>
          <a:p>
            <a:r>
              <a:rPr lang="en-US" sz="2000" dirty="0"/>
              <a:t>Using Burp Suite we’ll brute force by getting all combinations of 3 digit OTP’s and enter the correct one to bypass.</a:t>
            </a:r>
            <a:endParaRPr lang="en-IN" sz="2000" dirty="0"/>
          </a:p>
        </p:txBody>
      </p:sp>
      <p:pic>
        <p:nvPicPr>
          <p:cNvPr id="5" name="Picture 4">
            <a:extLst>
              <a:ext uri="{FF2B5EF4-FFF2-40B4-BE49-F238E27FC236}">
                <a16:creationId xmlns:a16="http://schemas.microsoft.com/office/drawing/2014/main" id="{A619C59C-EE96-4B5F-8030-3338655D74CE}"/>
              </a:ext>
            </a:extLst>
          </p:cNvPr>
          <p:cNvPicPr>
            <a:picLocks noChangeAspect="1"/>
          </p:cNvPicPr>
          <p:nvPr/>
        </p:nvPicPr>
        <p:blipFill>
          <a:blip r:embed="rId2"/>
          <a:stretch>
            <a:fillRect/>
          </a:stretch>
        </p:blipFill>
        <p:spPr>
          <a:xfrm>
            <a:off x="1717329" y="3094182"/>
            <a:ext cx="7835462" cy="1948872"/>
          </a:xfrm>
          <a:prstGeom prst="rect">
            <a:avLst/>
          </a:prstGeom>
        </p:spPr>
      </p:pic>
    </p:spTree>
    <p:extLst>
      <p:ext uri="{BB962C8B-B14F-4D97-AF65-F5344CB8AC3E}">
        <p14:creationId xmlns:p14="http://schemas.microsoft.com/office/powerpoint/2010/main" val="4224887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953858"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Business Impact – Extremely High</a:t>
            </a:r>
            <a:endParaRPr/>
          </a:p>
        </p:txBody>
      </p:sp>
      <p:sp>
        <p:nvSpPr>
          <p:cNvPr id="224" name="Google Shape;224;p33"/>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25" name="Google Shape;225;p33"/>
          <p:cNvSpPr txBox="1"/>
          <p:nvPr/>
        </p:nvSpPr>
        <p:spPr>
          <a:xfrm>
            <a:off x="1109134" y="1767943"/>
            <a:ext cx="8191884" cy="2822530"/>
          </a:xfrm>
          <a:prstGeom prst="rect">
            <a:avLst/>
          </a:prstGeom>
          <a:noFill/>
          <a:ln>
            <a:noFill/>
          </a:ln>
        </p:spPr>
        <p:txBody>
          <a:bodyPr spcFirstLastPara="1" wrap="square" lIns="41475" tIns="41475" rIns="41475" bIns="41475" anchor="t" anchorCtr="0">
            <a:noAutofit/>
          </a:bodyPr>
          <a:lstStyle/>
          <a:p>
            <a:pPr marL="0" marR="0" lvl="0"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A malicious user can </a:t>
            </a:r>
            <a:r>
              <a:rPr lang="en-US" sz="2000" dirty="0">
                <a:solidFill>
                  <a:schemeClr val="dk1"/>
                </a:solidFill>
                <a:latin typeface="Calibri"/>
                <a:ea typeface="Calibri"/>
                <a:cs typeface="Calibri"/>
                <a:sym typeface="Calibri"/>
              </a:rPr>
              <a:t>gain complete access to admin account just by Brute-forcing due to Rate Limiting Flaw as a hacker can attempt as many times as he wants as there is no bounds for number of requests or number of tries. So, this leads to complete compromise of personal user data of every customer . Attacker once logs in can then carry out actions on behalf of the victim which could lead to serious financial loss to the victim. </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Security Status – Extremely Vulnerable</a:t>
            </a:r>
            <a:endParaRPr/>
          </a:p>
        </p:txBody>
      </p:sp>
      <p:sp>
        <p:nvSpPr>
          <p:cNvPr id="96" name="Google Shape;96;p15"/>
          <p:cNvSpPr txBox="1">
            <a:spLocks noGrp="1"/>
          </p:cNvSpPr>
          <p:nvPr>
            <p:ph type="body" idx="1"/>
          </p:nvPr>
        </p:nvSpPr>
        <p:spPr>
          <a:xfrm>
            <a:off x="838200" y="1825625"/>
            <a:ext cx="10515600" cy="49188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800"/>
              <a:buChar char="•"/>
            </a:pPr>
            <a:r>
              <a:rPr lang="en-US"/>
              <a:t>Hacker can steal all records in Internshala databases (SQLi)</a:t>
            </a:r>
            <a:endParaRPr/>
          </a:p>
          <a:p>
            <a:pPr marL="228600" lvl="0" indent="-228600" algn="l" rtl="0">
              <a:lnSpc>
                <a:spcPct val="80000"/>
              </a:lnSpc>
              <a:spcBef>
                <a:spcPts val="1000"/>
              </a:spcBef>
              <a:spcAft>
                <a:spcPts val="0"/>
              </a:spcAft>
              <a:buClr>
                <a:schemeClr val="dk1"/>
              </a:buClr>
              <a:buSzPts val="2800"/>
              <a:buChar char="•"/>
            </a:pPr>
            <a:r>
              <a:rPr lang="en-US"/>
              <a:t>Hacker can take control of complete server including View, Add, Edit, Delete files and folders (Shell Upload)</a:t>
            </a:r>
            <a:endParaRPr/>
          </a:p>
          <a:p>
            <a:pPr marL="228600" lvl="0" indent="-228600" algn="l" rtl="0">
              <a:lnSpc>
                <a:spcPct val="80000"/>
              </a:lnSpc>
              <a:spcBef>
                <a:spcPts val="1000"/>
              </a:spcBef>
              <a:spcAft>
                <a:spcPts val="0"/>
              </a:spcAft>
              <a:buClr>
                <a:schemeClr val="dk1"/>
              </a:buClr>
              <a:buSzPts val="2800"/>
              <a:buChar char="•"/>
            </a:pPr>
            <a:r>
              <a:rPr lang="en-US"/>
              <a:t>Hacker can change source code of application to host malware, phishing pages or even explicit content (Shell Upload)</a:t>
            </a:r>
            <a:endParaRPr/>
          </a:p>
          <a:p>
            <a:pPr marL="228600" lvl="0" indent="-228600" algn="l" rtl="0">
              <a:lnSpc>
                <a:spcPct val="80000"/>
              </a:lnSpc>
              <a:spcBef>
                <a:spcPts val="1000"/>
              </a:spcBef>
              <a:spcAft>
                <a:spcPts val="0"/>
              </a:spcAft>
              <a:buClr>
                <a:schemeClr val="dk1"/>
              </a:buClr>
              <a:buSzPts val="2800"/>
              <a:buChar char="•"/>
            </a:pPr>
            <a:r>
              <a:rPr lang="en-US"/>
              <a:t>Hacker can inject client side code into applications and trick users by changing how page looks to steal information or spoil the name of Internshala (XSS)</a:t>
            </a:r>
            <a:endParaRPr/>
          </a:p>
          <a:p>
            <a:pPr marL="228600" lvl="0" indent="-228600" algn="l" rtl="0">
              <a:lnSpc>
                <a:spcPct val="80000"/>
              </a:lnSpc>
              <a:spcBef>
                <a:spcPts val="1000"/>
              </a:spcBef>
              <a:spcAft>
                <a:spcPts val="0"/>
              </a:spcAft>
              <a:buClr>
                <a:schemeClr val="dk1"/>
              </a:buClr>
              <a:buSzPts val="2800"/>
              <a:buChar char="•"/>
            </a:pPr>
            <a:r>
              <a:rPr lang="en-US"/>
              <a:t>Hacker can extract mobile number of all customers using Userid (IDOR)</a:t>
            </a:r>
            <a:endParaRPr/>
          </a:p>
          <a:p>
            <a:pPr marL="228600" lvl="0" indent="-50800" algn="l" rtl="0">
              <a:lnSpc>
                <a:spcPct val="80000"/>
              </a:lnSpc>
              <a:spcBef>
                <a:spcPts val="1000"/>
              </a:spcBef>
              <a:spcAft>
                <a:spcPts val="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321" name="Google Shape;321;p45"/>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a:t>
            </a:r>
            <a:endParaRPr dirty="0"/>
          </a:p>
          <a:p>
            <a:pPr marL="685800" lvl="1" indent="-228600" algn="l" rtl="0">
              <a:lnSpc>
                <a:spcPct val="90000"/>
              </a:lnSpc>
              <a:spcBef>
                <a:spcPts val="500"/>
              </a:spcBef>
              <a:spcAft>
                <a:spcPts val="0"/>
              </a:spcAft>
              <a:buClr>
                <a:schemeClr val="dk1"/>
              </a:buClr>
              <a:buSzPts val="2000"/>
              <a:buChar char="•"/>
            </a:pPr>
            <a:r>
              <a:rPr lang="en-US" sz="2000" dirty="0"/>
              <a:t>Use proper rate-limiting checks on the no of OTP checking and Generation requests</a:t>
            </a:r>
            <a:endParaRPr dirty="0"/>
          </a:p>
          <a:p>
            <a:pPr marL="685800" lvl="1" indent="-228600" algn="l" rtl="0">
              <a:lnSpc>
                <a:spcPct val="90000"/>
              </a:lnSpc>
              <a:spcBef>
                <a:spcPts val="500"/>
              </a:spcBef>
              <a:spcAft>
                <a:spcPts val="0"/>
              </a:spcAft>
              <a:buClr>
                <a:schemeClr val="dk1"/>
              </a:buClr>
              <a:buSzPts val="2000"/>
              <a:buChar char="•"/>
            </a:pPr>
            <a:r>
              <a:rPr lang="en-US" sz="2000" dirty="0"/>
              <a:t>Implement anti-bot measures such as </a:t>
            </a:r>
            <a:r>
              <a:rPr lang="en-US" sz="2000" dirty="0" err="1"/>
              <a:t>ReCAPTCHA</a:t>
            </a:r>
            <a:r>
              <a:rPr lang="en-US" sz="2000" dirty="0"/>
              <a:t> after multiple incorrect attempts</a:t>
            </a:r>
            <a:endParaRPr dirty="0"/>
          </a:p>
          <a:p>
            <a:pPr marL="685800" lvl="1" indent="-228600" algn="l" rtl="0">
              <a:lnSpc>
                <a:spcPct val="90000"/>
              </a:lnSpc>
              <a:spcBef>
                <a:spcPts val="500"/>
              </a:spcBef>
              <a:spcAft>
                <a:spcPts val="0"/>
              </a:spcAft>
              <a:buClr>
                <a:schemeClr val="dk1"/>
              </a:buClr>
              <a:buSzPts val="2000"/>
              <a:buChar char="•"/>
            </a:pPr>
            <a:r>
              <a:rPr lang="en-US" sz="2000" dirty="0"/>
              <a:t>OTP should expire after certain amount of time like 2 minutes</a:t>
            </a:r>
            <a:endParaRPr dirty="0"/>
          </a:p>
          <a:p>
            <a:pPr marL="685800" lvl="1" indent="-228600" algn="l" rtl="0">
              <a:lnSpc>
                <a:spcPct val="90000"/>
              </a:lnSpc>
              <a:spcBef>
                <a:spcPts val="500"/>
              </a:spcBef>
              <a:spcAft>
                <a:spcPts val="0"/>
              </a:spcAft>
              <a:buClr>
                <a:schemeClr val="dk1"/>
              </a:buClr>
              <a:buSzPts val="2000"/>
              <a:buChar char="•"/>
            </a:pPr>
            <a:r>
              <a:rPr lang="en-US" sz="2000" dirty="0"/>
              <a:t>OTP should be at least 6 digit and alphanumeric for more security</a:t>
            </a:r>
            <a:endParaRPr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p:txBody>
      </p:sp>
      <p:sp>
        <p:nvSpPr>
          <p:cNvPr id="322" name="Google Shape;322;p45"/>
          <p:cNvSpPr/>
          <p:nvPr/>
        </p:nvSpPr>
        <p:spPr>
          <a:xfrm>
            <a:off x="838200" y="4960513"/>
            <a:ext cx="1135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https://www.owasp.org/index.php/Testing_Multiple_Factors_Authentication_(OWASP-AT-009)</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https://www.owasp.org/index.php/Blocking_Brute_Force_Attacks</a:t>
            </a:r>
            <a:endParaRPr/>
          </a:p>
          <a:p>
            <a:pPr marL="0" marR="0" lvl="0" indent="0" algn="l" rtl="0">
              <a:spcBef>
                <a:spcPts val="0"/>
              </a:spcBef>
              <a:spcAft>
                <a:spcPts val="0"/>
              </a:spcAft>
              <a:buNone/>
            </a:pPr>
            <a:endParaRPr sz="1800" i="1">
              <a:solidFill>
                <a:schemeClr val="dk1"/>
              </a:solidFill>
              <a:latin typeface="Calibri"/>
              <a:ea typeface="Calibri"/>
              <a:cs typeface="Calibri"/>
              <a:sym typeface="Calibri"/>
            </a:endParaRPr>
          </a:p>
        </p:txBody>
      </p:sp>
      <p:sp>
        <p:nvSpPr>
          <p:cNvPr id="323" name="Google Shape;323;p45"/>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29" name="Google Shape;32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3. Unauthorized Access to Customer Details</a:t>
            </a:r>
            <a:endParaRPr dirty="0"/>
          </a:p>
        </p:txBody>
      </p:sp>
      <p:graphicFrame>
        <p:nvGraphicFramePr>
          <p:cNvPr id="330" name="Google Shape;330;p46"/>
          <p:cNvGraphicFramePr/>
          <p:nvPr>
            <p:extLst>
              <p:ext uri="{D42A27DB-BD31-4B8C-83A1-F6EECF244321}">
                <p14:modId xmlns:p14="http://schemas.microsoft.com/office/powerpoint/2010/main" val="1047010051"/>
              </p:ext>
            </p:extLst>
          </p:nvPr>
        </p:nvGraphicFramePr>
        <p:xfrm>
          <a:off x="2041311" y="2078290"/>
          <a:ext cx="8109375" cy="282177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err="1">
                          <a:solidFill>
                            <a:srgbClr val="FFFFFF"/>
                          </a:solidFill>
                          <a:latin typeface="Calibri"/>
                          <a:ea typeface="Calibri"/>
                          <a:cs typeface="Calibri"/>
                          <a:sym typeface="Calibri"/>
                        </a:rPr>
                        <a:t>Unauthorised</a:t>
                      </a:r>
                      <a:r>
                        <a:rPr lang="en-US" sz="1600" dirty="0">
                          <a:solidFill>
                            <a:srgbClr val="FFFFFF"/>
                          </a:solidFill>
                          <a:latin typeface="Calibri"/>
                          <a:ea typeface="Calibri"/>
                          <a:cs typeface="Calibri"/>
                          <a:sym typeface="Calibri"/>
                        </a:rPr>
                        <a:t> Access to Customer Details </a:t>
                      </a:r>
                      <a:br>
                        <a:rPr lang="en-US" sz="1600" dirty="0">
                          <a:solidFill>
                            <a:srgbClr val="FFFFFF"/>
                          </a:solidFill>
                          <a:latin typeface="Calibri"/>
                          <a:ea typeface="Calibri"/>
                          <a:cs typeface="Calibri"/>
                          <a:sym typeface="Calibri"/>
                        </a:rPr>
                      </a:br>
                      <a:r>
                        <a:rPr lang="en-US" sz="1300" dirty="0">
                          <a:solidFill>
                            <a:srgbClr val="FFFFFF"/>
                          </a:solidFill>
                          <a:latin typeface="Calibri"/>
                          <a:ea typeface="Calibri"/>
                          <a:cs typeface="Calibri"/>
                          <a:sym typeface="Calibri"/>
                        </a:rPr>
                        <a:t>(Critical)</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endParaRPr lang="en-US"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The My orders section  of the website suffers from an Insecure Direct Object Reference(IDOR),that allows hackers to get access to any other customers order details and more.</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sng" strike="noStrike" dirty="0">
                          <a:solidFill>
                            <a:schemeClr val="tx1"/>
                          </a:solidFill>
                          <a:latin typeface="Calibri"/>
                          <a:ea typeface="Calibri"/>
                          <a:cs typeface="Calibri"/>
                          <a:sym typeface="Calibri"/>
                        </a:rPr>
                        <a:t>http://15.206.73.33/orders/orders.php?customer=2</a:t>
                      </a:r>
                      <a:endParaRPr sz="1300" b="0" u="sng" dirty="0">
                        <a:solidFill>
                          <a:schemeClr val="tx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customer (GET)</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7"/>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36" name="Google Shape;336;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4. Unauthorised Access to Customer Details</a:t>
            </a:r>
            <a:endParaRPr/>
          </a:p>
        </p:txBody>
      </p:sp>
      <p:graphicFrame>
        <p:nvGraphicFramePr>
          <p:cNvPr id="337" name="Google Shape;337;p47"/>
          <p:cNvGraphicFramePr/>
          <p:nvPr>
            <p:extLst>
              <p:ext uri="{D42A27DB-BD31-4B8C-83A1-F6EECF244321}">
                <p14:modId xmlns:p14="http://schemas.microsoft.com/office/powerpoint/2010/main" val="4135376657"/>
              </p:ext>
            </p:extLst>
          </p:nvPr>
        </p:nvGraphicFramePr>
        <p:xfrm>
          <a:off x="1911927" y="1837190"/>
          <a:ext cx="8349673" cy="2910302"/>
        </p:xfrm>
        <a:graphic>
          <a:graphicData uri="http://schemas.openxmlformats.org/drawingml/2006/table">
            <a:tbl>
              <a:tblPr firstRow="1" bandRow="1">
                <a:noFill/>
                <a:tableStyleId>{51015F43-4BEC-485C-AC9F-371C459AA63F}</a:tableStyleId>
              </a:tblPr>
              <a:tblGrid>
                <a:gridCol w="1455456">
                  <a:extLst>
                    <a:ext uri="{9D8B030D-6E8A-4147-A177-3AD203B41FA5}">
                      <a16:colId xmlns:a16="http://schemas.microsoft.com/office/drawing/2014/main" val="20000"/>
                    </a:ext>
                  </a:extLst>
                </a:gridCol>
                <a:gridCol w="6894217">
                  <a:extLst>
                    <a:ext uri="{9D8B030D-6E8A-4147-A177-3AD203B41FA5}">
                      <a16:colId xmlns:a16="http://schemas.microsoft.com/office/drawing/2014/main" val="20001"/>
                    </a:ext>
                  </a:extLst>
                </a:gridCol>
              </a:tblGrid>
              <a:tr h="268797">
                <a:tc>
                  <a:txBody>
                    <a:bodyPr/>
                    <a:lstStyle/>
                    <a:p>
                      <a:pPr marL="0" marR="0" lvl="0" indent="0" algn="ctr" rtl="0">
                        <a:spcBef>
                          <a:spcPts val="0"/>
                        </a:spcBef>
                        <a:spcAft>
                          <a:spcPts val="0"/>
                        </a:spcAft>
                        <a:buNone/>
                      </a:pPr>
                      <a:endParaRPr sz="12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2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641505">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Unauthorized Access to Customer Details </a:t>
                      </a:r>
                      <a:br>
                        <a:rPr lang="en-US" sz="1600" dirty="0">
                          <a:solidFill>
                            <a:srgbClr val="FFFFFF"/>
                          </a:solidFill>
                          <a:latin typeface="Calibri"/>
                          <a:ea typeface="Calibri"/>
                          <a:cs typeface="Calibri"/>
                          <a:sym typeface="Calibri"/>
                        </a:rPr>
                      </a:br>
                      <a:r>
                        <a:rPr lang="en-US" sz="1600" dirty="0">
                          <a:solidFill>
                            <a:srgbClr val="FFFFFF"/>
                          </a:solidFill>
                          <a:latin typeface="Calibri"/>
                          <a:ea typeface="Calibri"/>
                          <a:cs typeface="Calibri"/>
                          <a:sym typeface="Calibri"/>
                        </a:rPr>
                        <a:t>(Critical)</a:t>
                      </a:r>
                      <a:endParaRPr sz="16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Similar issue is found on below modules too</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100"/>
                        <a:buFont typeface="Arial"/>
                        <a:buChar char="•"/>
                      </a:pPr>
                      <a:r>
                        <a:rPr lang="en-US" sz="1300" b="0" i="0" u="sng" strike="noStrike" dirty="0">
                          <a:solidFill>
                            <a:schemeClr val="dk1"/>
                          </a:solidFill>
                          <a:latin typeface="Calibri"/>
                          <a:ea typeface="Calibri"/>
                          <a:cs typeface="Calibri"/>
                          <a:sym typeface="Calibri"/>
                        </a:rPr>
                        <a:t>http://15.206.73.33/products/details.php?p_id=7</a:t>
                      </a:r>
                      <a:endParaRPr sz="1300" u="sng" dirty="0"/>
                    </a:p>
                    <a:p>
                      <a:pPr marL="0" marR="0" lvl="0" indent="0" algn="l" rtl="0">
                        <a:lnSpc>
                          <a:spcPct val="100000"/>
                        </a:lnSpc>
                        <a:spcBef>
                          <a:spcPts val="0"/>
                        </a:spcBef>
                        <a:spcAft>
                          <a:spcPts val="0"/>
                        </a:spcAft>
                        <a:buClr>
                          <a:schemeClr val="dk1"/>
                        </a:buClr>
                        <a:buSzPts val="1100"/>
                        <a:buFont typeface="Arial"/>
                        <a:buNone/>
                      </a:pPr>
                      <a:r>
                        <a:rPr lang="en-US" sz="1300" b="1" dirty="0">
                          <a:solidFill>
                            <a:schemeClr val="dk1"/>
                          </a:solidFill>
                          <a:latin typeface="Calibri"/>
                          <a:ea typeface="Calibri"/>
                          <a:cs typeface="Calibri"/>
                          <a:sym typeface="Calibri"/>
                        </a:rPr>
                        <a:t>Affected parameters :</a:t>
                      </a:r>
                      <a:endParaRPr lang="en-IN"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100"/>
                        <a:buFont typeface="Arial"/>
                        <a:buChar char="•"/>
                      </a:pPr>
                      <a:r>
                        <a:rPr lang="en-US" sz="1300" b="0" dirty="0" err="1">
                          <a:solidFill>
                            <a:schemeClr val="dk1"/>
                          </a:solidFill>
                          <a:latin typeface="Calibri"/>
                          <a:ea typeface="Calibri"/>
                          <a:cs typeface="Calibri"/>
                          <a:sym typeface="Calibri"/>
                        </a:rPr>
                        <a:t>p_id</a:t>
                      </a:r>
                      <a:r>
                        <a:rPr lang="en-US" sz="1300" b="0" dirty="0">
                          <a:solidFill>
                            <a:schemeClr val="dk1"/>
                          </a:solidFill>
                          <a:latin typeface="Calibri"/>
                          <a:ea typeface="Calibri"/>
                          <a:cs typeface="Calibri"/>
                          <a:sym typeface="Calibri"/>
                        </a:rPr>
                        <a:t> (GET)</a:t>
                      </a:r>
                      <a:endParaRPr lang="en-IN" sz="1300" b="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lang="en-IN" sz="1100" b="0" dirty="0">
                        <a:solidFill>
                          <a:schemeClr val="dk1"/>
                        </a:solidFill>
                        <a:latin typeface="Calibri"/>
                        <a:ea typeface="Calibri"/>
                        <a:cs typeface="Calibri"/>
                        <a:sym typeface="Calibri"/>
                      </a:endParaRPr>
                    </a:p>
                    <a:p>
                      <a:pPr marL="285750" marR="0" lvl="0" indent="-215900" algn="l" rtl="0">
                        <a:spcBef>
                          <a:spcPts val="0"/>
                        </a:spcBef>
                        <a:spcAft>
                          <a:spcPts val="0"/>
                        </a:spcAft>
                        <a:buClr>
                          <a:schemeClr val="dk1"/>
                        </a:buClr>
                        <a:buSzPts val="1100"/>
                        <a:buFont typeface="Arial"/>
                        <a:buNone/>
                      </a:pPr>
                      <a:endParaRPr sz="11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343" name="Google Shape;343;p4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Char char="•"/>
            </a:pPr>
            <a:r>
              <a:rPr lang="en-US" sz="2000" dirty="0"/>
              <a:t>Login to your account and go to “My Orders” section, you’ll see a get parameter as shown </a:t>
            </a:r>
            <a:r>
              <a:rPr lang="en-US" sz="2000" dirty="0" err="1"/>
              <a:t>below,”Customer</a:t>
            </a:r>
            <a:r>
              <a:rPr lang="en-US" sz="2000" dirty="0"/>
              <a:t>=2”</a:t>
            </a:r>
            <a:endParaRPr dirty="0"/>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D377F5D4-E8A4-4EC5-8BBE-9343D24FEC02}"/>
              </a:ext>
            </a:extLst>
          </p:cNvPr>
          <p:cNvPicPr>
            <a:picLocks noChangeAspect="1"/>
          </p:cNvPicPr>
          <p:nvPr/>
        </p:nvPicPr>
        <p:blipFill>
          <a:blip r:embed="rId3"/>
          <a:stretch>
            <a:fillRect/>
          </a:stretch>
        </p:blipFill>
        <p:spPr>
          <a:xfrm>
            <a:off x="1637913" y="1779478"/>
            <a:ext cx="8429723" cy="44186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dirty="0"/>
              <a:t>Change the customer number to any other random number in our case ,I am going to write 3 and you’ll see order details of other customer.</a:t>
            </a:r>
            <a:endParaRPr dirty="0"/>
          </a:p>
          <a:p>
            <a:pPr marL="228600" lvl="0" indent="-101600" algn="l" rtl="0">
              <a:lnSpc>
                <a:spcPct val="90000"/>
              </a:lnSpc>
              <a:spcBef>
                <a:spcPts val="1000"/>
              </a:spcBef>
              <a:spcAft>
                <a:spcPts val="0"/>
              </a:spcAft>
              <a:buClr>
                <a:schemeClr val="dk1"/>
              </a:buClr>
              <a:buSzPts val="2000"/>
              <a:buNone/>
            </a:pPr>
            <a:endParaRPr sz="2000" dirty="0"/>
          </a:p>
        </p:txBody>
      </p:sp>
      <p:sp>
        <p:nvSpPr>
          <p:cNvPr id="350" name="Google Shape;350;p49"/>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pic>
        <p:nvPicPr>
          <p:cNvPr id="3" name="Picture 2">
            <a:extLst>
              <a:ext uri="{FF2B5EF4-FFF2-40B4-BE49-F238E27FC236}">
                <a16:creationId xmlns:a16="http://schemas.microsoft.com/office/drawing/2014/main" id="{5193E59F-714E-4EC9-91C1-C7D107EDEE88}"/>
              </a:ext>
            </a:extLst>
          </p:cNvPr>
          <p:cNvPicPr>
            <a:picLocks noChangeAspect="1"/>
          </p:cNvPicPr>
          <p:nvPr/>
        </p:nvPicPr>
        <p:blipFill>
          <a:blip r:embed="rId3"/>
          <a:stretch>
            <a:fillRect/>
          </a:stretch>
        </p:blipFill>
        <p:spPr>
          <a:xfrm>
            <a:off x="1416915" y="1718813"/>
            <a:ext cx="8743085" cy="434487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Business Impact – Extremely High</a:t>
            </a:r>
            <a:endParaRPr/>
          </a:p>
        </p:txBody>
      </p:sp>
      <p:sp>
        <p:nvSpPr>
          <p:cNvPr id="367" name="Google Shape;367;p51"/>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68" name="Google Shape;368;p51"/>
          <p:cNvSpPr txBox="1"/>
          <p:nvPr/>
        </p:nvSpPr>
        <p:spPr>
          <a:xfrm>
            <a:off x="548417" y="1518249"/>
            <a:ext cx="8713694" cy="4106051"/>
          </a:xfrm>
          <a:prstGeom prst="rect">
            <a:avLst/>
          </a:prstGeom>
          <a:noFill/>
          <a:ln>
            <a:noFill/>
          </a:ln>
        </p:spPr>
        <p:txBody>
          <a:bodyPr spcFirstLastPara="1" wrap="square" lIns="41475" tIns="41475" rIns="41475" bIns="41475" anchor="t" anchorCtr="0">
            <a:noAutofit/>
          </a:bodyPr>
          <a:lstStyle/>
          <a:p>
            <a:pPr marL="0" marR="0" lvl="0" indent="0" algn="l" rtl="0">
              <a:spcBef>
                <a:spcPts val="0"/>
              </a:spcBef>
              <a:spcAft>
                <a:spcPts val="0"/>
              </a:spcAft>
              <a:buNone/>
            </a:pPr>
            <a:r>
              <a:rPr lang="en-US" sz="1452" dirty="0">
                <a:solidFill>
                  <a:schemeClr val="dk1"/>
                </a:solidFill>
                <a:latin typeface="Calibri"/>
                <a:ea typeface="Calibri"/>
                <a:cs typeface="Calibri"/>
                <a:sym typeface="Calibri"/>
              </a:rPr>
              <a:t>A malicious hacker can read bill information of any user just by knowing the User ID. This discloses critical billing information of users including:</a:t>
            </a:r>
            <a:endParaRPr dirty="0"/>
          </a:p>
          <a:p>
            <a:pPr marL="285750" marR="0" lvl="0" indent="-285750" algn="l" rtl="0">
              <a:spcBef>
                <a:spcPts val="0"/>
              </a:spcBef>
              <a:spcAft>
                <a:spcPts val="0"/>
              </a:spcAft>
              <a:buClr>
                <a:schemeClr val="dk1"/>
              </a:buClr>
              <a:buSzPts val="1452"/>
              <a:buFont typeface="Arial"/>
              <a:buChar char="•"/>
            </a:pPr>
            <a:r>
              <a:rPr lang="en-US" sz="1452" dirty="0">
                <a:solidFill>
                  <a:schemeClr val="dk1"/>
                </a:solidFill>
                <a:latin typeface="Calibri"/>
                <a:cs typeface="Calibri"/>
                <a:sym typeface="Calibri"/>
              </a:rPr>
              <a:t>Name</a:t>
            </a:r>
          </a:p>
          <a:p>
            <a:pPr marL="285750" marR="0" lvl="0" indent="-285750" algn="l" rtl="0">
              <a:spcBef>
                <a:spcPts val="0"/>
              </a:spcBef>
              <a:spcAft>
                <a:spcPts val="0"/>
              </a:spcAft>
              <a:buClr>
                <a:schemeClr val="dk1"/>
              </a:buClr>
              <a:buSzPts val="1452"/>
              <a:buFont typeface="Arial"/>
              <a:buChar char="•"/>
            </a:pPr>
            <a:r>
              <a:rPr lang="en-US" sz="1452" dirty="0">
                <a:solidFill>
                  <a:schemeClr val="dk1"/>
                </a:solidFill>
                <a:latin typeface="Calibri"/>
                <a:cs typeface="Calibri"/>
                <a:sym typeface="Calibri"/>
              </a:rPr>
              <a:t>Email</a:t>
            </a:r>
          </a:p>
          <a:p>
            <a:pPr marL="285750" marR="0" lvl="0" indent="-285750" algn="l" rtl="0">
              <a:spcBef>
                <a:spcPts val="0"/>
              </a:spcBef>
              <a:spcAft>
                <a:spcPts val="0"/>
              </a:spcAft>
              <a:buClr>
                <a:schemeClr val="dk1"/>
              </a:buClr>
              <a:buSzPts val="1452"/>
              <a:buFont typeface="Arial"/>
              <a:buChar char="•"/>
            </a:pPr>
            <a:r>
              <a:rPr lang="en-US" sz="1452" dirty="0">
                <a:solidFill>
                  <a:schemeClr val="dk1"/>
                </a:solidFill>
                <a:latin typeface="Calibri"/>
                <a:cs typeface="Calibri"/>
                <a:sym typeface="Calibri"/>
              </a:rPr>
              <a:t>Phone no.</a:t>
            </a:r>
            <a:endParaRPr dirty="0"/>
          </a:p>
          <a:p>
            <a:pPr marL="285750" marR="0" lvl="0" indent="-285750" algn="l" rtl="0">
              <a:spcBef>
                <a:spcPts val="0"/>
              </a:spcBef>
              <a:spcAft>
                <a:spcPts val="0"/>
              </a:spcAft>
              <a:buClr>
                <a:schemeClr val="dk1"/>
              </a:buClr>
              <a:buSzPts val="1452"/>
              <a:buFont typeface="Arial"/>
              <a:buChar char="•"/>
            </a:pPr>
            <a:r>
              <a:rPr lang="en-US" sz="1452" dirty="0">
                <a:solidFill>
                  <a:schemeClr val="dk1"/>
                </a:solidFill>
                <a:latin typeface="Calibri"/>
                <a:cs typeface="Calibri"/>
                <a:sym typeface="Calibri"/>
              </a:rPr>
              <a:t>Address</a:t>
            </a:r>
          </a:p>
          <a:p>
            <a:pPr marL="285750" marR="0" lvl="0" indent="-285750" algn="l" rtl="0">
              <a:spcBef>
                <a:spcPts val="0"/>
              </a:spcBef>
              <a:spcAft>
                <a:spcPts val="0"/>
              </a:spcAft>
              <a:buClr>
                <a:schemeClr val="dk1"/>
              </a:buClr>
              <a:buSzPts val="1452"/>
              <a:buFont typeface="Arial"/>
              <a:buChar char="•"/>
            </a:pPr>
            <a:r>
              <a:rPr lang="en-US" sz="1452" dirty="0">
                <a:solidFill>
                  <a:schemeClr val="dk1"/>
                </a:solidFill>
                <a:latin typeface="Calibri"/>
                <a:cs typeface="Calibri"/>
                <a:sym typeface="Calibri"/>
              </a:rPr>
              <a:t>Order ID</a:t>
            </a:r>
          </a:p>
          <a:p>
            <a:pPr marL="285750" marR="0" lvl="0" indent="-285750" algn="l" rtl="0">
              <a:spcBef>
                <a:spcPts val="0"/>
              </a:spcBef>
              <a:spcAft>
                <a:spcPts val="0"/>
              </a:spcAft>
              <a:buClr>
                <a:schemeClr val="dk1"/>
              </a:buClr>
              <a:buSzPts val="1452"/>
              <a:buFont typeface="Arial"/>
              <a:buChar char="•"/>
            </a:pPr>
            <a:r>
              <a:rPr lang="en-US" sz="1452" dirty="0">
                <a:solidFill>
                  <a:schemeClr val="dk1"/>
                </a:solidFill>
                <a:latin typeface="Calibri"/>
                <a:cs typeface="Calibri"/>
                <a:sym typeface="Calibri"/>
              </a:rPr>
              <a:t>Bill amount</a:t>
            </a:r>
            <a:endParaRPr dirty="0"/>
          </a:p>
          <a:p>
            <a:pPr marL="285750" marR="0" lvl="0" indent="-193548" algn="l" rtl="0">
              <a:spcBef>
                <a:spcPts val="0"/>
              </a:spcBef>
              <a:spcAft>
                <a:spcPts val="0"/>
              </a:spcAft>
              <a:buClr>
                <a:schemeClr val="dk1"/>
              </a:buClr>
              <a:buSzPts val="1452"/>
              <a:buFont typeface="Arial"/>
              <a:buNone/>
            </a:pPr>
            <a:endParaRPr sz="1452"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52" dirty="0">
                <a:solidFill>
                  <a:schemeClr val="dk1"/>
                </a:solidFill>
                <a:latin typeface="Calibri"/>
                <a:ea typeface="Calibri"/>
                <a:cs typeface="Calibri"/>
                <a:sym typeface="Calibri"/>
              </a:rPr>
              <a:t>This can be used by malicious hackers to carry out targeted phishing attacks on the users and the information can also be sold to competitors/</a:t>
            </a:r>
            <a:r>
              <a:rPr lang="en-US" sz="1452" dirty="0" err="1">
                <a:solidFill>
                  <a:schemeClr val="dk1"/>
                </a:solidFill>
                <a:latin typeface="Calibri"/>
                <a:ea typeface="Calibri"/>
                <a:cs typeface="Calibri"/>
                <a:sym typeface="Calibri"/>
              </a:rPr>
              <a:t>blackmarket</a:t>
            </a:r>
            <a:r>
              <a:rPr lang="en-US" sz="1452"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452"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52" dirty="0">
                <a:solidFill>
                  <a:schemeClr val="dk1"/>
                </a:solidFill>
                <a:latin typeface="Calibri"/>
                <a:ea typeface="Calibri"/>
                <a:cs typeface="Calibri"/>
                <a:sym typeface="Calibri"/>
              </a:rPr>
              <a:t>More over, as there is no </a:t>
            </a:r>
            <a:r>
              <a:rPr lang="en-US" sz="1452" dirty="0" err="1">
                <a:solidFill>
                  <a:schemeClr val="dk1"/>
                </a:solidFill>
                <a:latin typeface="Calibri"/>
                <a:ea typeface="Calibri"/>
                <a:cs typeface="Calibri"/>
                <a:sym typeface="Calibri"/>
              </a:rPr>
              <a:t>ratelimiting</a:t>
            </a:r>
            <a:r>
              <a:rPr lang="en-US" sz="1452" dirty="0">
                <a:solidFill>
                  <a:schemeClr val="dk1"/>
                </a:solidFill>
                <a:latin typeface="Calibri"/>
                <a:ea typeface="Calibri"/>
                <a:cs typeface="Calibri"/>
                <a:sym typeface="Calibri"/>
              </a:rPr>
              <a:t> checks, attacker can </a:t>
            </a:r>
            <a:r>
              <a:rPr lang="en-US" sz="1452" dirty="0" err="1">
                <a:solidFill>
                  <a:schemeClr val="dk1"/>
                </a:solidFill>
                <a:latin typeface="Calibri"/>
                <a:ea typeface="Calibri"/>
                <a:cs typeface="Calibri"/>
                <a:sym typeface="Calibri"/>
              </a:rPr>
              <a:t>bruteforce</a:t>
            </a:r>
            <a:r>
              <a:rPr lang="en-US" sz="1452" dirty="0">
                <a:solidFill>
                  <a:schemeClr val="dk1"/>
                </a:solidFill>
                <a:latin typeface="Calibri"/>
                <a:ea typeface="Calibri"/>
                <a:cs typeface="Calibri"/>
                <a:sym typeface="Calibri"/>
              </a:rPr>
              <a:t> the </a:t>
            </a:r>
            <a:r>
              <a:rPr lang="en-US" sz="1452" dirty="0" err="1">
                <a:solidFill>
                  <a:schemeClr val="dk1"/>
                </a:solidFill>
                <a:latin typeface="Calibri"/>
                <a:ea typeface="Calibri"/>
                <a:cs typeface="Calibri"/>
                <a:sym typeface="Calibri"/>
              </a:rPr>
              <a:t>user_id</a:t>
            </a:r>
            <a:r>
              <a:rPr lang="en-US" sz="1452" dirty="0">
                <a:solidFill>
                  <a:schemeClr val="dk1"/>
                </a:solidFill>
                <a:latin typeface="Calibri"/>
                <a:ea typeface="Calibri"/>
                <a:cs typeface="Calibri"/>
                <a:sym typeface="Calibri"/>
              </a:rPr>
              <a:t> for all possible values and get bill information of each and every user of the organization resulting is a massive information leakage(PII leakage).</a:t>
            </a:r>
            <a:endParaRPr dirty="0"/>
          </a:p>
          <a:p>
            <a:pPr marL="0" marR="0" lvl="0" indent="0" algn="l" rtl="0">
              <a:spcBef>
                <a:spcPts val="0"/>
              </a:spcBef>
              <a:spcAft>
                <a:spcPts val="0"/>
              </a:spcAft>
              <a:buNone/>
            </a:pPr>
            <a:endParaRPr sz="1452" dirty="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375" name="Google Shape;375;p52"/>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a:t>Take the following precautions:</a:t>
            </a:r>
            <a:endParaRPr/>
          </a:p>
          <a:p>
            <a:pPr marL="685800" lvl="1" indent="-228600" algn="l" rtl="0">
              <a:lnSpc>
                <a:spcPct val="90000"/>
              </a:lnSpc>
              <a:spcBef>
                <a:spcPts val="500"/>
              </a:spcBef>
              <a:spcAft>
                <a:spcPts val="0"/>
              </a:spcAft>
              <a:buClr>
                <a:schemeClr val="dk1"/>
              </a:buClr>
              <a:buSzPts val="2000"/>
              <a:buChar char="•"/>
            </a:pPr>
            <a:r>
              <a:rPr lang="en-US" sz="2000"/>
              <a:t>Implement proper authentication and authorisation checks to make sure that the user has permission to the data he/she is requesting</a:t>
            </a:r>
            <a:endParaRPr/>
          </a:p>
          <a:p>
            <a:pPr marL="685800" lvl="1" indent="-228600" algn="l" rtl="0">
              <a:lnSpc>
                <a:spcPct val="90000"/>
              </a:lnSpc>
              <a:spcBef>
                <a:spcPts val="500"/>
              </a:spcBef>
              <a:spcAft>
                <a:spcPts val="0"/>
              </a:spcAft>
              <a:buClr>
                <a:schemeClr val="dk1"/>
              </a:buClr>
              <a:buSzPts val="2000"/>
              <a:buChar char="•"/>
            </a:pPr>
            <a:r>
              <a:rPr lang="en-US" sz="2000"/>
              <a:t>Use proper rate limiting checks on the number of request comes from a single user in a small amount of time</a:t>
            </a:r>
            <a:endParaRPr/>
          </a:p>
          <a:p>
            <a:pPr marL="685800" lvl="1" indent="-228600" algn="l" rtl="0">
              <a:lnSpc>
                <a:spcPct val="90000"/>
              </a:lnSpc>
              <a:spcBef>
                <a:spcPts val="500"/>
              </a:spcBef>
              <a:spcAft>
                <a:spcPts val="0"/>
              </a:spcAft>
              <a:buClr>
                <a:schemeClr val="dk1"/>
              </a:buClr>
              <a:buSzPts val="2000"/>
              <a:buChar char="•"/>
            </a:pPr>
            <a:r>
              <a:rPr lang="en-US" sz="2000"/>
              <a:t>Make sure each user can only see his/her data only.</a:t>
            </a:r>
            <a:endParaRPr/>
          </a:p>
          <a:p>
            <a:pPr marL="685800" lvl="1" indent="-101600" algn="l" rtl="0">
              <a:lnSpc>
                <a:spcPct val="90000"/>
              </a:lnSpc>
              <a:spcBef>
                <a:spcPts val="500"/>
              </a:spcBef>
              <a:spcAft>
                <a:spcPts val="0"/>
              </a:spcAft>
              <a:buClr>
                <a:schemeClr val="dk1"/>
              </a:buClr>
              <a:buSzPts val="2000"/>
              <a:buNone/>
            </a:pPr>
            <a:endParaRPr sz="2000"/>
          </a:p>
          <a:p>
            <a:pPr marL="685800" lvl="1" indent="-101600" algn="l" rtl="0">
              <a:lnSpc>
                <a:spcPct val="90000"/>
              </a:lnSpc>
              <a:spcBef>
                <a:spcPts val="500"/>
              </a:spcBef>
              <a:spcAft>
                <a:spcPts val="0"/>
              </a:spcAft>
              <a:buClr>
                <a:schemeClr val="dk1"/>
              </a:buClr>
              <a:buSzPts val="2000"/>
              <a:buNone/>
            </a:pPr>
            <a:endParaRPr sz="2000"/>
          </a:p>
          <a:p>
            <a:pPr marL="685800" lvl="1" indent="-101600" algn="l" rtl="0">
              <a:lnSpc>
                <a:spcPct val="90000"/>
              </a:lnSpc>
              <a:spcBef>
                <a:spcPts val="500"/>
              </a:spcBef>
              <a:spcAft>
                <a:spcPts val="0"/>
              </a:spcAft>
              <a:buClr>
                <a:schemeClr val="dk1"/>
              </a:buClr>
              <a:buSzPts val="2000"/>
              <a:buNone/>
            </a:pPr>
            <a:endParaRPr sz="2000"/>
          </a:p>
        </p:txBody>
      </p:sp>
      <p:sp>
        <p:nvSpPr>
          <p:cNvPr id="376" name="Google Shape;376;p52"/>
          <p:cNvSpPr/>
          <p:nvPr/>
        </p:nvSpPr>
        <p:spPr>
          <a:xfrm>
            <a:off x="838200" y="4960513"/>
            <a:ext cx="113538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https://www.owasp.org/index.php/Insecure_Configuration_Management</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https://www.owasp.org/index.php/Top_10_2013-A4-Insecure_Direct_Object_References</a:t>
            </a:r>
            <a:endParaRPr/>
          </a:p>
          <a:p>
            <a:pPr marL="0" marR="0" lvl="0" indent="0" algn="l" rtl="0">
              <a:spcBef>
                <a:spcPts val="0"/>
              </a:spcBef>
              <a:spcAft>
                <a:spcPts val="0"/>
              </a:spcAft>
              <a:buNone/>
            </a:pPr>
            <a:endParaRPr sz="1800" i="1">
              <a:solidFill>
                <a:schemeClr val="dk1"/>
              </a:solidFill>
              <a:latin typeface="Calibri"/>
              <a:ea typeface="Calibri"/>
              <a:cs typeface="Calibri"/>
              <a:sym typeface="Calibri"/>
            </a:endParaRPr>
          </a:p>
        </p:txBody>
      </p:sp>
      <p:sp>
        <p:nvSpPr>
          <p:cNvPr id="377" name="Google Shape;377;p52"/>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83" name="Google Shape;383;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5. Reflected Cross Site Scripting (XSS)</a:t>
            </a:r>
            <a:endParaRPr/>
          </a:p>
        </p:txBody>
      </p:sp>
      <p:graphicFrame>
        <p:nvGraphicFramePr>
          <p:cNvPr id="384" name="Google Shape;384;p53"/>
          <p:cNvGraphicFramePr/>
          <p:nvPr>
            <p:extLst>
              <p:ext uri="{D42A27DB-BD31-4B8C-83A1-F6EECF244321}">
                <p14:modId xmlns:p14="http://schemas.microsoft.com/office/powerpoint/2010/main" val="1478225658"/>
              </p:ext>
            </p:extLst>
          </p:nvPr>
        </p:nvGraphicFramePr>
        <p:xfrm>
          <a:off x="2041311" y="1879765"/>
          <a:ext cx="8109375" cy="307368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Reflected Cross Site Scripting </a:t>
                      </a:r>
                      <a:r>
                        <a:rPr lang="en-US" sz="1300" dirty="0">
                          <a:solidFill>
                            <a:srgbClr val="FFFFFF"/>
                          </a:solidFill>
                          <a:latin typeface="Calibri"/>
                          <a:ea typeface="Calibri"/>
                          <a:cs typeface="Calibri"/>
                          <a:sym typeface="Calibri"/>
                        </a:rPr>
                        <a:t>(Severe)</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9933"/>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parameters are vulnerable to reflected XSS</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none" strike="noStrike" dirty="0">
                          <a:solidFill>
                            <a:schemeClr val="tx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http://15.206.73.33/products/details.php?p_id=2</a:t>
                      </a:r>
                      <a:endParaRPr lang="en-US" sz="1300" b="0" i="0" u="none" strike="noStrike" dirty="0">
                        <a:solidFill>
                          <a:schemeClr val="tx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a:buNone/>
                      </a:pPr>
                      <a:endParaRPr lang="en-US" sz="1300" b="0" i="0" u="none" strike="noStrik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cs typeface="Calibri"/>
                          <a:sym typeface="Calibri"/>
                        </a:rPr>
                        <a:t>URL(anything after </a:t>
                      </a:r>
                      <a:r>
                        <a:rPr lang="en-US" sz="1300" b="0" dirty="0" err="1">
                          <a:solidFill>
                            <a:schemeClr val="dk1"/>
                          </a:solidFill>
                          <a:latin typeface="Calibri"/>
                          <a:cs typeface="Calibri"/>
                          <a:sym typeface="Calibri"/>
                        </a:rPr>
                        <a:t>p_id</a:t>
                      </a:r>
                      <a:r>
                        <a:rPr lang="en-US" sz="1300" b="0" dirty="0">
                          <a:solidFill>
                            <a:schemeClr val="dk1"/>
                          </a:solidFill>
                          <a:latin typeface="Calibri"/>
                          <a:cs typeface="Calibri"/>
                          <a:sym typeface="Calibri"/>
                        </a:rPr>
                        <a:t>)</a:t>
                      </a:r>
                      <a:endParaRPr dirty="0"/>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Payload:</a:t>
                      </a:r>
                      <a:endParaRPr dirty="0"/>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&lt;script&gt;alert(1)&lt;/script&gt;</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4"/>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90" name="Google Shape;390;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5. Reflected Cross Site Scripting (XSS)</a:t>
            </a:r>
            <a:endParaRPr/>
          </a:p>
        </p:txBody>
      </p:sp>
      <p:graphicFrame>
        <p:nvGraphicFramePr>
          <p:cNvPr id="6" name="Google Shape;384;p53">
            <a:extLst>
              <a:ext uri="{FF2B5EF4-FFF2-40B4-BE49-F238E27FC236}">
                <a16:creationId xmlns:a16="http://schemas.microsoft.com/office/drawing/2014/main" id="{A3F679CB-A791-4CEC-8590-BC8EC7499560}"/>
              </a:ext>
            </a:extLst>
          </p:cNvPr>
          <p:cNvGraphicFramePr/>
          <p:nvPr>
            <p:extLst>
              <p:ext uri="{D42A27DB-BD31-4B8C-83A1-F6EECF244321}">
                <p14:modId xmlns:p14="http://schemas.microsoft.com/office/powerpoint/2010/main" val="2291700226"/>
              </p:ext>
            </p:extLst>
          </p:nvPr>
        </p:nvGraphicFramePr>
        <p:xfrm>
          <a:off x="2041311" y="1879765"/>
          <a:ext cx="8109375" cy="307368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Reflected Cross Site Scripting </a:t>
                      </a:r>
                      <a:r>
                        <a:rPr lang="en-US" sz="1300" dirty="0">
                          <a:solidFill>
                            <a:srgbClr val="FFFFFF"/>
                          </a:solidFill>
                          <a:latin typeface="Calibri"/>
                          <a:ea typeface="Calibri"/>
                          <a:cs typeface="Calibri"/>
                          <a:sym typeface="Calibri"/>
                        </a:rPr>
                        <a:t>(Severe)</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9933"/>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parameters are vulnerable to reflected XSS</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none" strike="noStrike" dirty="0">
                          <a:solidFill>
                            <a:schemeClr val="tx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http://15.206.73.33/products/details.php?p_id=2</a:t>
                      </a:r>
                      <a:endParaRPr lang="en-US" sz="1300" b="0" i="0" u="none" strike="noStrike" dirty="0">
                        <a:solidFill>
                          <a:schemeClr val="tx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cs typeface="Calibri"/>
                          <a:sym typeface="Calibri"/>
                        </a:rPr>
                        <a:t>Comment(review box)</a:t>
                      </a:r>
                      <a:endParaRPr dirty="0"/>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Payload:</a:t>
                      </a:r>
                      <a:endParaRPr dirty="0"/>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In review comment &lt;script&gt;alert(1)&lt;/script&gt;</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397" name="Google Shape;397;p55"/>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sz="2000" dirty="0"/>
              <a:t>Navigate to the site and log in to your account go to products and select any product. Now </a:t>
            </a:r>
            <a:r>
              <a:rPr lang="en-US" sz="2000" dirty="0" err="1"/>
              <a:t>url</a:t>
            </a:r>
            <a:r>
              <a:rPr lang="en-US" sz="2000" dirty="0"/>
              <a:t> shows the ID of the product you are on , replace that with the shown payload. </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74CEF752-37AF-4344-96E9-4FDB196DA673}"/>
              </a:ext>
            </a:extLst>
          </p:cNvPr>
          <p:cNvPicPr>
            <a:picLocks noChangeAspect="1"/>
          </p:cNvPicPr>
          <p:nvPr/>
        </p:nvPicPr>
        <p:blipFill>
          <a:blip r:embed="rId3"/>
          <a:stretch>
            <a:fillRect/>
          </a:stretch>
        </p:blipFill>
        <p:spPr>
          <a:xfrm>
            <a:off x="1588655" y="1924803"/>
            <a:ext cx="7878618" cy="40431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Vulnerability Statistics</a:t>
            </a:r>
            <a:endParaRPr/>
          </a:p>
        </p:txBody>
      </p:sp>
      <p:graphicFrame>
        <p:nvGraphicFramePr>
          <p:cNvPr id="102" name="Google Shape;102;p16"/>
          <p:cNvGraphicFramePr/>
          <p:nvPr>
            <p:extLst>
              <p:ext uri="{D42A27DB-BD31-4B8C-83A1-F6EECF244321}">
                <p14:modId xmlns:p14="http://schemas.microsoft.com/office/powerpoint/2010/main" val="2554187538"/>
              </p:ext>
            </p:extLst>
          </p:nvPr>
        </p:nvGraphicFramePr>
        <p:xfrm>
          <a:off x="1838325" y="1825623"/>
          <a:ext cx="2419350" cy="1393850"/>
        </p:xfrm>
        <a:graphic>
          <a:graphicData uri="http://schemas.openxmlformats.org/drawingml/2006/table">
            <a:tbl>
              <a:tblPr firstRow="1" bandRow="1">
                <a:noFill/>
                <a:tableStyleId>{51015F43-4BEC-485C-AC9F-371C459AA63F}</a:tableStyleId>
              </a:tblPr>
              <a:tblGrid>
                <a:gridCol w="2419350">
                  <a:extLst>
                    <a:ext uri="{9D8B030D-6E8A-4147-A177-3AD203B41FA5}">
                      <a16:colId xmlns:a16="http://schemas.microsoft.com/office/drawing/2014/main" val="20000"/>
                    </a:ext>
                  </a:extLst>
                </a:gridCol>
              </a:tblGrid>
              <a:tr h="696925">
                <a:tc>
                  <a:txBody>
                    <a:bodyPr/>
                    <a:lstStyle/>
                    <a:p>
                      <a:pPr marL="0" marR="0" lvl="0" indent="0" algn="ctr" rtl="0">
                        <a:spcBef>
                          <a:spcPts val="0"/>
                        </a:spcBef>
                        <a:spcAft>
                          <a:spcPts val="0"/>
                        </a:spcAft>
                        <a:buNone/>
                      </a:pPr>
                      <a:r>
                        <a:rPr lang="en-US" sz="1800" u="none" strike="noStrike" cap="none"/>
                        <a:t>Critical</a:t>
                      </a:r>
                      <a:endParaRPr sz="1800" u="none" strike="noStrike" cap="none"/>
                    </a:p>
                  </a:txBody>
                  <a:tcPr marL="91450" marR="91450" marT="45725" marB="45725">
                    <a:solidFill>
                      <a:srgbClr val="C00000"/>
                    </a:solidFill>
                  </a:tcPr>
                </a:tc>
                <a:extLst>
                  <a:ext uri="{0D108BD9-81ED-4DB2-BD59-A6C34878D82A}">
                    <a16:rowId xmlns:a16="http://schemas.microsoft.com/office/drawing/2014/main" val="10000"/>
                  </a:ext>
                </a:extLst>
              </a:tr>
              <a:tr h="696925">
                <a:tc>
                  <a:txBody>
                    <a:bodyPr/>
                    <a:lstStyle/>
                    <a:p>
                      <a:pPr marL="0" marR="0" lvl="0" indent="0" algn="ctr" rtl="0">
                        <a:spcBef>
                          <a:spcPts val="0"/>
                        </a:spcBef>
                        <a:spcAft>
                          <a:spcPts val="0"/>
                        </a:spcAft>
                        <a:buNone/>
                      </a:pPr>
                      <a:r>
                        <a:rPr lang="en-US" sz="1800" u="none" strike="noStrike" cap="none" dirty="0"/>
                        <a:t>12</a:t>
                      </a: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03" name="Google Shape;103;p16"/>
          <p:cNvGraphicFramePr/>
          <p:nvPr>
            <p:extLst>
              <p:ext uri="{D42A27DB-BD31-4B8C-83A1-F6EECF244321}">
                <p14:modId xmlns:p14="http://schemas.microsoft.com/office/powerpoint/2010/main" val="2192001067"/>
              </p:ext>
            </p:extLst>
          </p:nvPr>
        </p:nvGraphicFramePr>
        <p:xfrm>
          <a:off x="4886325" y="1825623"/>
          <a:ext cx="2419350" cy="1393850"/>
        </p:xfrm>
        <a:graphic>
          <a:graphicData uri="http://schemas.openxmlformats.org/drawingml/2006/table">
            <a:tbl>
              <a:tblPr firstRow="1" bandRow="1">
                <a:noFill/>
                <a:tableStyleId>{51015F43-4BEC-485C-AC9F-371C459AA63F}</a:tableStyleId>
              </a:tblPr>
              <a:tblGrid>
                <a:gridCol w="2419350">
                  <a:extLst>
                    <a:ext uri="{9D8B030D-6E8A-4147-A177-3AD203B41FA5}">
                      <a16:colId xmlns:a16="http://schemas.microsoft.com/office/drawing/2014/main" val="20000"/>
                    </a:ext>
                  </a:extLst>
                </a:gridCol>
              </a:tblGrid>
              <a:tr h="696925">
                <a:tc>
                  <a:txBody>
                    <a:bodyPr/>
                    <a:lstStyle/>
                    <a:p>
                      <a:pPr marL="0" marR="0" lvl="0" indent="0" algn="ctr" rtl="0">
                        <a:spcBef>
                          <a:spcPts val="0"/>
                        </a:spcBef>
                        <a:spcAft>
                          <a:spcPts val="0"/>
                        </a:spcAft>
                        <a:buNone/>
                      </a:pPr>
                      <a:r>
                        <a:rPr lang="en-US" sz="1800" u="none" strike="noStrike" cap="none"/>
                        <a:t>Severe</a:t>
                      </a:r>
                      <a:endParaRPr sz="1800" u="none" strike="noStrike" cap="none"/>
                    </a:p>
                  </a:txBody>
                  <a:tcPr marL="91450" marR="91450" marT="45725" marB="45725">
                    <a:solidFill>
                      <a:srgbClr val="FF9900"/>
                    </a:solidFill>
                  </a:tcPr>
                </a:tc>
                <a:extLst>
                  <a:ext uri="{0D108BD9-81ED-4DB2-BD59-A6C34878D82A}">
                    <a16:rowId xmlns:a16="http://schemas.microsoft.com/office/drawing/2014/main" val="10000"/>
                  </a:ext>
                </a:extLst>
              </a:tr>
              <a:tr h="696925">
                <a:tc>
                  <a:txBody>
                    <a:bodyPr/>
                    <a:lstStyle/>
                    <a:p>
                      <a:pPr marL="0" marR="0" lvl="0" indent="0" algn="ctr" rtl="0">
                        <a:spcBef>
                          <a:spcPts val="0"/>
                        </a:spcBef>
                        <a:spcAft>
                          <a:spcPts val="0"/>
                        </a:spcAft>
                        <a:buNone/>
                      </a:pPr>
                      <a:r>
                        <a:rPr lang="en-US" sz="1800" u="none" strike="noStrike" cap="none" dirty="0"/>
                        <a:t>7</a:t>
                      </a: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04" name="Google Shape;104;p16"/>
          <p:cNvGraphicFramePr/>
          <p:nvPr>
            <p:extLst>
              <p:ext uri="{D42A27DB-BD31-4B8C-83A1-F6EECF244321}">
                <p14:modId xmlns:p14="http://schemas.microsoft.com/office/powerpoint/2010/main" val="1158486044"/>
              </p:ext>
            </p:extLst>
          </p:nvPr>
        </p:nvGraphicFramePr>
        <p:xfrm>
          <a:off x="7934325" y="1825623"/>
          <a:ext cx="2419350" cy="1393850"/>
        </p:xfrm>
        <a:graphic>
          <a:graphicData uri="http://schemas.openxmlformats.org/drawingml/2006/table">
            <a:tbl>
              <a:tblPr firstRow="1" bandRow="1">
                <a:noFill/>
                <a:tableStyleId>{51015F43-4BEC-485C-AC9F-371C459AA63F}</a:tableStyleId>
              </a:tblPr>
              <a:tblGrid>
                <a:gridCol w="2419350">
                  <a:extLst>
                    <a:ext uri="{9D8B030D-6E8A-4147-A177-3AD203B41FA5}">
                      <a16:colId xmlns:a16="http://schemas.microsoft.com/office/drawing/2014/main" val="20000"/>
                    </a:ext>
                  </a:extLst>
                </a:gridCol>
              </a:tblGrid>
              <a:tr h="696925">
                <a:tc>
                  <a:txBody>
                    <a:bodyPr/>
                    <a:lstStyle/>
                    <a:p>
                      <a:pPr marL="0" marR="0" lvl="0" indent="0" algn="ctr" rtl="0">
                        <a:spcBef>
                          <a:spcPts val="0"/>
                        </a:spcBef>
                        <a:spcAft>
                          <a:spcPts val="0"/>
                        </a:spcAft>
                        <a:buNone/>
                      </a:pPr>
                      <a:r>
                        <a:rPr lang="en-US" sz="1800" u="none" strike="noStrike" cap="none">
                          <a:solidFill>
                            <a:schemeClr val="dk1"/>
                          </a:solidFill>
                        </a:rPr>
                        <a:t>Moderate</a:t>
                      </a:r>
                      <a:endParaRPr sz="1800" u="none" strike="noStrike" cap="none">
                        <a:solidFill>
                          <a:schemeClr val="dk1"/>
                        </a:solidFill>
                      </a:endParaRPr>
                    </a:p>
                  </a:txBody>
                  <a:tcPr marL="91450" marR="91450" marT="45725" marB="45725">
                    <a:solidFill>
                      <a:srgbClr val="FFFF00"/>
                    </a:solidFill>
                  </a:tcPr>
                </a:tc>
                <a:extLst>
                  <a:ext uri="{0D108BD9-81ED-4DB2-BD59-A6C34878D82A}">
                    <a16:rowId xmlns:a16="http://schemas.microsoft.com/office/drawing/2014/main" val="10000"/>
                  </a:ext>
                </a:extLst>
              </a:tr>
              <a:tr h="696925">
                <a:tc>
                  <a:txBody>
                    <a:bodyPr/>
                    <a:lstStyle/>
                    <a:p>
                      <a:pPr marL="0" marR="0" lvl="0" indent="0" algn="ctr" rtl="0">
                        <a:spcBef>
                          <a:spcPts val="0"/>
                        </a:spcBef>
                        <a:spcAft>
                          <a:spcPts val="0"/>
                        </a:spcAft>
                        <a:buNone/>
                      </a:pPr>
                      <a:r>
                        <a:rPr lang="en-US" sz="1800" u="none" strike="noStrike" cap="none" dirty="0"/>
                        <a:t>3</a:t>
                      </a: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05" name="Google Shape;105;p16"/>
          <p:cNvGraphicFramePr/>
          <p:nvPr>
            <p:extLst>
              <p:ext uri="{D42A27DB-BD31-4B8C-83A1-F6EECF244321}">
                <p14:modId xmlns:p14="http://schemas.microsoft.com/office/powerpoint/2010/main" val="1977235866"/>
              </p:ext>
            </p:extLst>
          </p:nvPr>
        </p:nvGraphicFramePr>
        <p:xfrm>
          <a:off x="4886325" y="3978273"/>
          <a:ext cx="2419350" cy="1393850"/>
        </p:xfrm>
        <a:graphic>
          <a:graphicData uri="http://schemas.openxmlformats.org/drawingml/2006/table">
            <a:tbl>
              <a:tblPr firstRow="1" bandRow="1">
                <a:noFill/>
                <a:tableStyleId>{51015F43-4BEC-485C-AC9F-371C459AA63F}</a:tableStyleId>
              </a:tblPr>
              <a:tblGrid>
                <a:gridCol w="2419350">
                  <a:extLst>
                    <a:ext uri="{9D8B030D-6E8A-4147-A177-3AD203B41FA5}">
                      <a16:colId xmlns:a16="http://schemas.microsoft.com/office/drawing/2014/main" val="20000"/>
                    </a:ext>
                  </a:extLst>
                </a:gridCol>
              </a:tblGrid>
              <a:tr h="696925">
                <a:tc>
                  <a:txBody>
                    <a:bodyPr/>
                    <a:lstStyle/>
                    <a:p>
                      <a:pPr marL="0" marR="0" lvl="0" indent="0" algn="ctr" rtl="0">
                        <a:spcBef>
                          <a:spcPts val="0"/>
                        </a:spcBef>
                        <a:spcAft>
                          <a:spcPts val="0"/>
                        </a:spcAft>
                        <a:buNone/>
                      </a:pPr>
                      <a:r>
                        <a:rPr lang="en-US" sz="1800" u="none" strike="noStrike" cap="none"/>
                        <a:t>Low</a:t>
                      </a:r>
                      <a:endParaRPr sz="1800" u="none" strike="noStrike" cap="none"/>
                    </a:p>
                  </a:txBody>
                  <a:tcPr marL="91450" marR="91450" marT="45725" marB="45725">
                    <a:solidFill>
                      <a:srgbClr val="92D050"/>
                    </a:solidFill>
                  </a:tcPr>
                </a:tc>
                <a:extLst>
                  <a:ext uri="{0D108BD9-81ED-4DB2-BD59-A6C34878D82A}">
                    <a16:rowId xmlns:a16="http://schemas.microsoft.com/office/drawing/2014/main" val="10000"/>
                  </a:ext>
                </a:extLst>
              </a:tr>
              <a:tr h="696925">
                <a:tc>
                  <a:txBody>
                    <a:bodyPr/>
                    <a:lstStyle/>
                    <a:p>
                      <a:pPr marL="0" marR="0" lvl="0" indent="0" algn="ctr" rtl="0">
                        <a:spcBef>
                          <a:spcPts val="0"/>
                        </a:spcBef>
                        <a:spcAft>
                          <a:spcPts val="0"/>
                        </a:spcAft>
                        <a:buNone/>
                      </a:pPr>
                      <a:r>
                        <a:rPr lang="en-US" sz="1800" u="none" strike="noStrike" cap="none" dirty="0"/>
                        <a:t>3</a:t>
                      </a: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4" name="Google Shape;404;p56"/>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sz="2000" dirty="0"/>
              <a:t>After entering the payload press enter , the page will redirect you to home page but when you click on the same product again it will show the shown result(alert box).</a:t>
            </a:r>
            <a:endParaRPr sz="2000" dirty="0"/>
          </a:p>
        </p:txBody>
      </p:sp>
      <p:sp>
        <p:nvSpPr>
          <p:cNvPr id="405" name="Google Shape;405;p56"/>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Observation</a:t>
            </a:r>
            <a:endParaRPr dirty="0"/>
          </a:p>
        </p:txBody>
      </p:sp>
      <p:pic>
        <p:nvPicPr>
          <p:cNvPr id="3" name="Picture 2">
            <a:extLst>
              <a:ext uri="{FF2B5EF4-FFF2-40B4-BE49-F238E27FC236}">
                <a16:creationId xmlns:a16="http://schemas.microsoft.com/office/drawing/2014/main" id="{99F2B3E1-6F44-48AA-9FEA-D1CA59BFC97E}"/>
              </a:ext>
            </a:extLst>
          </p:cNvPr>
          <p:cNvPicPr>
            <a:picLocks noChangeAspect="1"/>
          </p:cNvPicPr>
          <p:nvPr/>
        </p:nvPicPr>
        <p:blipFill>
          <a:blip r:embed="rId3"/>
          <a:stretch>
            <a:fillRect/>
          </a:stretch>
        </p:blipFill>
        <p:spPr>
          <a:xfrm>
            <a:off x="1564359" y="1694184"/>
            <a:ext cx="8161532" cy="45347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err="1"/>
              <a:t>PoC</a:t>
            </a:r>
            <a:endParaRPr dirty="0"/>
          </a:p>
        </p:txBody>
      </p:sp>
      <p:sp>
        <p:nvSpPr>
          <p:cNvPr id="2" name="Text Placeholder 1">
            <a:extLst>
              <a:ext uri="{FF2B5EF4-FFF2-40B4-BE49-F238E27FC236}">
                <a16:creationId xmlns:a16="http://schemas.microsoft.com/office/drawing/2014/main" id="{B44696F5-BD80-4709-B5D6-D7D05EF4B9A9}"/>
              </a:ext>
            </a:extLst>
          </p:cNvPr>
          <p:cNvSpPr>
            <a:spLocks noGrp="1"/>
          </p:cNvSpPr>
          <p:nvPr>
            <p:ph type="body" idx="1"/>
          </p:nvPr>
        </p:nvSpPr>
        <p:spPr>
          <a:xfrm>
            <a:off x="764309" y="1446934"/>
            <a:ext cx="10515600" cy="4351338"/>
          </a:xfrm>
        </p:spPr>
        <p:txBody>
          <a:bodyPr/>
          <a:lstStyle/>
          <a:p>
            <a:r>
              <a:rPr lang="en-US" dirty="0"/>
              <a:t>XSS can be done in review/comment section also.</a:t>
            </a:r>
            <a:endParaRPr lang="en-IN" dirty="0"/>
          </a:p>
        </p:txBody>
      </p:sp>
      <p:pic>
        <p:nvPicPr>
          <p:cNvPr id="4" name="Picture 3">
            <a:extLst>
              <a:ext uri="{FF2B5EF4-FFF2-40B4-BE49-F238E27FC236}">
                <a16:creationId xmlns:a16="http://schemas.microsoft.com/office/drawing/2014/main" id="{F9C3CC75-35E3-4EDB-9EC3-9CEBB8389703}"/>
              </a:ext>
            </a:extLst>
          </p:cNvPr>
          <p:cNvPicPr>
            <a:picLocks noChangeAspect="1"/>
          </p:cNvPicPr>
          <p:nvPr/>
        </p:nvPicPr>
        <p:blipFill>
          <a:blip r:embed="rId3"/>
          <a:stretch>
            <a:fillRect/>
          </a:stretch>
        </p:blipFill>
        <p:spPr>
          <a:xfrm>
            <a:off x="1662545" y="2430725"/>
            <a:ext cx="7389091" cy="390459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PoC</a:t>
            </a:r>
            <a:endParaRPr/>
          </a:p>
        </p:txBody>
      </p:sp>
      <p:pic>
        <p:nvPicPr>
          <p:cNvPr id="3" name="Picture 2">
            <a:extLst>
              <a:ext uri="{FF2B5EF4-FFF2-40B4-BE49-F238E27FC236}">
                <a16:creationId xmlns:a16="http://schemas.microsoft.com/office/drawing/2014/main" id="{F3ED0F6D-1F93-4E89-9A95-F3132A0F6518}"/>
              </a:ext>
            </a:extLst>
          </p:cNvPr>
          <p:cNvPicPr>
            <a:picLocks noChangeAspect="1"/>
          </p:cNvPicPr>
          <p:nvPr/>
        </p:nvPicPr>
        <p:blipFill>
          <a:blip r:embed="rId3"/>
          <a:stretch>
            <a:fillRect/>
          </a:stretch>
        </p:blipFill>
        <p:spPr>
          <a:xfrm>
            <a:off x="1090357" y="1398080"/>
            <a:ext cx="8977279" cy="478070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0"/>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Business Impact – High</a:t>
            </a:r>
            <a:endParaRPr/>
          </a:p>
        </p:txBody>
      </p:sp>
      <p:sp>
        <p:nvSpPr>
          <p:cNvPr id="433" name="Google Shape;433;p60"/>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434" name="Google Shape;434;p60"/>
          <p:cNvSpPr txBox="1"/>
          <p:nvPr/>
        </p:nvSpPr>
        <p:spPr>
          <a:xfrm>
            <a:off x="548416" y="1518249"/>
            <a:ext cx="10081483" cy="1745790"/>
          </a:xfrm>
          <a:prstGeom prst="rect">
            <a:avLst/>
          </a:prstGeom>
          <a:noFill/>
          <a:ln>
            <a:noFill/>
          </a:ln>
        </p:spPr>
        <p:txBody>
          <a:bodyPr spcFirstLastPara="1" wrap="square" lIns="41475" tIns="41475" rIns="41475" bIns="41475"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 attacker can inject arbitrary HTML CSS and JS via the URL, attacker can put any content on the page like phishing pages, install malware on victim’s device and even host explicit content that could compromise the reputation of the organization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All attacker needs to do is send the link with the payload to the victim and victim would see hacker controlled content on the website. As the user trusts the website, he/she will trust the content.</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440" name="Google Shape;440;p61"/>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a:t>
            </a:r>
            <a:endParaRPr dirty="0"/>
          </a:p>
          <a:p>
            <a:pPr marL="685800" lvl="1" indent="-228600" algn="l" rtl="0">
              <a:lnSpc>
                <a:spcPct val="90000"/>
              </a:lnSpc>
              <a:spcBef>
                <a:spcPts val="500"/>
              </a:spcBef>
              <a:spcAft>
                <a:spcPts val="0"/>
              </a:spcAft>
              <a:buClr>
                <a:schemeClr val="dk1"/>
              </a:buClr>
              <a:buSzPts val="2000"/>
              <a:buChar char="•"/>
            </a:pPr>
            <a:r>
              <a:rPr lang="en-US" sz="2000" dirty="0"/>
              <a:t>Sanitize all user input and block characters you do not want.</a:t>
            </a:r>
            <a:endParaRPr dirty="0"/>
          </a:p>
          <a:p>
            <a:pPr marL="685800" lvl="1" indent="-228600" algn="l" rtl="0">
              <a:lnSpc>
                <a:spcPct val="90000"/>
              </a:lnSpc>
              <a:spcBef>
                <a:spcPts val="500"/>
              </a:spcBef>
              <a:spcAft>
                <a:spcPts val="0"/>
              </a:spcAft>
              <a:buClr>
                <a:schemeClr val="dk1"/>
              </a:buClr>
              <a:buSzPts val="2000"/>
              <a:buChar char="•"/>
            </a:pPr>
            <a:r>
              <a:rPr lang="en-US" sz="2000" dirty="0"/>
              <a:t>Convert special HTML characters like ‘ “ &lt; &gt; into HTML entities &amp;</a:t>
            </a:r>
            <a:r>
              <a:rPr lang="en-US" sz="2000" dirty="0" err="1"/>
              <a:t>quot</a:t>
            </a:r>
            <a:r>
              <a:rPr lang="en-US" sz="2000" dirty="0"/>
              <a:t>; %22 &amp;</a:t>
            </a:r>
            <a:r>
              <a:rPr lang="en-US" sz="2000" dirty="0" err="1"/>
              <a:t>lt</a:t>
            </a:r>
            <a:r>
              <a:rPr lang="en-US" sz="2000" dirty="0"/>
              <a:t>; &amp;</a:t>
            </a:r>
            <a:r>
              <a:rPr lang="en-US" sz="2000" dirty="0" err="1"/>
              <a:t>gt</a:t>
            </a:r>
            <a:r>
              <a:rPr lang="en-US" sz="2000" dirty="0"/>
              <a:t>; before printing them on the website</a:t>
            </a:r>
            <a:endParaRPr dirty="0"/>
          </a:p>
          <a:p>
            <a:pPr marL="457200" lvl="1" indent="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p:txBody>
      </p:sp>
      <p:sp>
        <p:nvSpPr>
          <p:cNvPr id="441" name="Google Shape;441;p61"/>
          <p:cNvSpPr/>
          <p:nvPr/>
        </p:nvSpPr>
        <p:spPr>
          <a:xfrm>
            <a:off x="838200" y="4960513"/>
            <a:ext cx="113538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https://www.owasp.org/index.php/Cross-site_Scripting_(XSS)</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rPr>
              <a:t>https://en.wikipedia.org/wiki/Cross-site_scripting</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https://www.w3schools.com/html/html_entities.asp</a:t>
            </a:r>
            <a:endParaRPr/>
          </a:p>
          <a:p>
            <a:pPr marL="0" marR="0" lvl="0" indent="0" algn="l" rtl="0">
              <a:spcBef>
                <a:spcPts val="0"/>
              </a:spcBef>
              <a:spcAft>
                <a:spcPts val="0"/>
              </a:spcAft>
              <a:buNone/>
            </a:pPr>
            <a:endParaRPr sz="1800" i="1">
              <a:solidFill>
                <a:schemeClr val="dk1"/>
              </a:solidFill>
              <a:latin typeface="Calibri"/>
              <a:ea typeface="Calibri"/>
              <a:cs typeface="Calibri"/>
              <a:sym typeface="Calibri"/>
            </a:endParaRPr>
          </a:p>
        </p:txBody>
      </p:sp>
      <p:sp>
        <p:nvSpPr>
          <p:cNvPr id="442" name="Google Shape;442;p61"/>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2"/>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48" name="Google Shape;448;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6. Directory Listing</a:t>
            </a:r>
            <a:endParaRPr/>
          </a:p>
        </p:txBody>
      </p:sp>
      <p:graphicFrame>
        <p:nvGraphicFramePr>
          <p:cNvPr id="449" name="Google Shape;449;p62"/>
          <p:cNvGraphicFramePr/>
          <p:nvPr>
            <p:extLst>
              <p:ext uri="{D42A27DB-BD31-4B8C-83A1-F6EECF244321}">
                <p14:modId xmlns:p14="http://schemas.microsoft.com/office/powerpoint/2010/main" val="1849901787"/>
              </p:ext>
            </p:extLst>
          </p:nvPr>
        </p:nvGraphicFramePr>
        <p:xfrm>
          <a:off x="1926673" y="1835115"/>
          <a:ext cx="8109375" cy="282177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a:solidFill>
                            <a:schemeClr val="dk1"/>
                          </a:solidFill>
                          <a:latin typeface="Calibri"/>
                          <a:ea typeface="Calibri"/>
                          <a:cs typeface="Calibri"/>
                          <a:sym typeface="Calibri"/>
                        </a:rPr>
                        <a:t>Directory Listing </a:t>
                      </a:r>
                      <a:r>
                        <a:rPr lang="en-US" sz="1300" dirty="0">
                          <a:solidFill>
                            <a:schemeClr val="dk1"/>
                          </a:solidFill>
                          <a:latin typeface="Calibri"/>
                          <a:ea typeface="Calibri"/>
                          <a:cs typeface="Calibri"/>
                          <a:sym typeface="Calibri"/>
                        </a:rPr>
                        <a:t>(Moderate)</a:t>
                      </a:r>
                      <a:endParaRPr sz="1300" dirty="0">
                        <a:solidFill>
                          <a:schemeClr val="dk1"/>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parameters are vulnerable to reflected XSS</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sng" strike="noStrike" dirty="0">
                          <a:solidFill>
                            <a:schemeClr val="dk1"/>
                          </a:solidFill>
                          <a:latin typeface="Calibri"/>
                          <a:ea typeface="Calibri"/>
                          <a:cs typeface="Calibri"/>
                          <a:sym typeface="Calibri"/>
                        </a:rPr>
                        <a:t>http://15.206.73.33/robots.txt</a:t>
                      </a:r>
                      <a:endParaRPr sz="1300" b="0" u="sng"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55" name="Google Shape;455;p63"/>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85750" lvl="0" indent="-285750">
              <a:spcBef>
                <a:spcPts val="0"/>
              </a:spcBef>
              <a:buSzPts val="2000"/>
            </a:pPr>
            <a:r>
              <a:rPr lang="en-US" sz="2000" dirty="0"/>
              <a:t>Navigate to </a:t>
            </a:r>
            <a:r>
              <a:rPr lang="en-US" sz="2000" u="sng" dirty="0">
                <a:solidFill>
                  <a:schemeClr val="tx1"/>
                </a:solidFill>
                <a:hlinkClick r:id="rId3">
                  <a:extLst>
                    <a:ext uri="{A12FA001-AC4F-418D-AE19-62706E023703}">
                      <ahyp:hlinkClr xmlns:ahyp="http://schemas.microsoft.com/office/drawing/2018/hyperlinkcolor" val="tx"/>
                    </a:ext>
                  </a:extLst>
                </a:hlinkClick>
              </a:rPr>
              <a:t>http://15.206.73.33/robots.txt</a:t>
            </a:r>
            <a:endParaRPr lang="en-US" sz="2000" u="sng" dirty="0">
              <a:solidFill>
                <a:schemeClr val="tx1"/>
              </a:solidFill>
            </a:endParaRPr>
          </a:p>
          <a:p>
            <a:pPr marL="285750" lvl="0" indent="-285750">
              <a:spcBef>
                <a:spcPts val="0"/>
              </a:spcBef>
              <a:buSzPts val="2000"/>
            </a:pPr>
            <a:r>
              <a:rPr lang="en-US" sz="2000" dirty="0">
                <a:solidFill>
                  <a:schemeClr val="dk1"/>
                </a:solidFill>
                <a:latin typeface="Calibri"/>
                <a:ea typeface="Calibri"/>
                <a:cs typeface="Calibri"/>
                <a:sym typeface="Calibri"/>
              </a:rPr>
              <a:t>Complete listing of directories of the customer and images of products and all th</a:t>
            </a:r>
            <a:r>
              <a:rPr lang="en-US" sz="2000" dirty="0"/>
              <a:t>e products page info and the administrator directory is also shown.</a:t>
            </a:r>
          </a:p>
          <a:p>
            <a:pPr marL="285750" lvl="0" indent="-285750" algn="l" rtl="0">
              <a:lnSpc>
                <a:spcPct val="90000"/>
              </a:lnSpc>
              <a:spcBef>
                <a:spcPts val="1000"/>
              </a:spcBef>
              <a:spcAft>
                <a:spcPts val="0"/>
              </a:spcAft>
              <a:buClr>
                <a:schemeClr val="dk1"/>
              </a:buClr>
              <a:buSzPts val="2000"/>
              <a:buChar char="•"/>
            </a:pPr>
            <a:r>
              <a:rPr lang="en-US" sz="2000" b="0" i="0" u="none" strike="noStrike" dirty="0">
                <a:solidFill>
                  <a:schemeClr val="dk1"/>
                </a:solidFill>
                <a:latin typeface="Calibri"/>
                <a:ea typeface="Calibri"/>
                <a:cs typeface="Calibri"/>
                <a:sym typeface="Calibri"/>
              </a:rPr>
              <a:t>Also this suffers with </a:t>
            </a:r>
            <a:r>
              <a:rPr lang="en-US" sz="2000" b="1" dirty="0"/>
              <a:t>weak password flaw </a:t>
            </a:r>
            <a:r>
              <a:rPr lang="en-US" sz="2000" dirty="0"/>
              <a:t>in </a:t>
            </a:r>
            <a:r>
              <a:rPr lang="en-US" sz="2000" b="1" dirty="0" err="1"/>
              <a:t>ovidentiaCMS</a:t>
            </a:r>
            <a:r>
              <a:rPr lang="en-US" sz="2000" dirty="0"/>
              <a:t>, which lets an attacker get inside the administrator panel without much trying.</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BB827BFD-39A0-4181-8A3F-0A699B145FDA}"/>
              </a:ext>
            </a:extLst>
          </p:cNvPr>
          <p:cNvPicPr>
            <a:picLocks noChangeAspect="1"/>
          </p:cNvPicPr>
          <p:nvPr/>
        </p:nvPicPr>
        <p:blipFill>
          <a:blip r:embed="rId4"/>
          <a:stretch>
            <a:fillRect/>
          </a:stretch>
        </p:blipFill>
        <p:spPr>
          <a:xfrm>
            <a:off x="1182256" y="3148016"/>
            <a:ext cx="9974720" cy="450838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4"/>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POC</a:t>
            </a:r>
            <a:endParaRPr dirty="0"/>
          </a:p>
        </p:txBody>
      </p:sp>
      <p:pic>
        <p:nvPicPr>
          <p:cNvPr id="3" name="Picture 2">
            <a:extLst>
              <a:ext uri="{FF2B5EF4-FFF2-40B4-BE49-F238E27FC236}">
                <a16:creationId xmlns:a16="http://schemas.microsoft.com/office/drawing/2014/main" id="{07110D7E-6244-45F5-ACAB-BB25E1AB653E}"/>
              </a:ext>
            </a:extLst>
          </p:cNvPr>
          <p:cNvPicPr>
            <a:picLocks noChangeAspect="1"/>
          </p:cNvPicPr>
          <p:nvPr/>
        </p:nvPicPr>
        <p:blipFill>
          <a:blip r:embed="rId3"/>
          <a:stretch>
            <a:fillRect/>
          </a:stretch>
        </p:blipFill>
        <p:spPr>
          <a:xfrm>
            <a:off x="1016000" y="1371421"/>
            <a:ext cx="9141812" cy="411515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AE6B-8367-43A3-BBE8-B38C2915B662}"/>
              </a:ext>
            </a:extLst>
          </p:cNvPr>
          <p:cNvSpPr>
            <a:spLocks noGrp="1"/>
          </p:cNvSpPr>
          <p:nvPr>
            <p:ph type="title"/>
          </p:nvPr>
        </p:nvSpPr>
        <p:spPr/>
        <p:txBody>
          <a:bodyPr/>
          <a:lstStyle/>
          <a:p>
            <a:r>
              <a:rPr lang="en-US" dirty="0"/>
              <a:t>POC</a:t>
            </a:r>
            <a:endParaRPr lang="en-IN" dirty="0"/>
          </a:p>
        </p:txBody>
      </p:sp>
      <p:pic>
        <p:nvPicPr>
          <p:cNvPr id="5" name="Picture 4">
            <a:extLst>
              <a:ext uri="{FF2B5EF4-FFF2-40B4-BE49-F238E27FC236}">
                <a16:creationId xmlns:a16="http://schemas.microsoft.com/office/drawing/2014/main" id="{C3A29CB5-5811-462C-9FA5-424640BE16BA}"/>
              </a:ext>
            </a:extLst>
          </p:cNvPr>
          <p:cNvPicPr>
            <a:picLocks noChangeAspect="1"/>
          </p:cNvPicPr>
          <p:nvPr/>
        </p:nvPicPr>
        <p:blipFill>
          <a:blip r:embed="rId2"/>
          <a:stretch>
            <a:fillRect/>
          </a:stretch>
        </p:blipFill>
        <p:spPr>
          <a:xfrm>
            <a:off x="1045670" y="1503693"/>
            <a:ext cx="8966547" cy="4167433"/>
          </a:xfrm>
          <a:prstGeom prst="rect">
            <a:avLst/>
          </a:prstGeom>
        </p:spPr>
      </p:pic>
    </p:spTree>
    <p:extLst>
      <p:ext uri="{BB962C8B-B14F-4D97-AF65-F5344CB8AC3E}">
        <p14:creationId xmlns:p14="http://schemas.microsoft.com/office/powerpoint/2010/main" val="991233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5"/>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Business Impact – High</a:t>
            </a:r>
            <a:endParaRPr dirty="0"/>
          </a:p>
        </p:txBody>
      </p:sp>
      <p:sp>
        <p:nvSpPr>
          <p:cNvPr id="467" name="Google Shape;467;p65"/>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468" name="Google Shape;468;p65"/>
          <p:cNvSpPr txBox="1"/>
          <p:nvPr/>
        </p:nvSpPr>
        <p:spPr>
          <a:xfrm>
            <a:off x="548416" y="1518248"/>
            <a:ext cx="10081483" cy="1910751"/>
          </a:xfrm>
          <a:prstGeom prst="rect">
            <a:avLst/>
          </a:prstGeom>
          <a:noFill/>
          <a:ln>
            <a:noFill/>
          </a:ln>
        </p:spPr>
        <p:txBody>
          <a:bodyPr spcFirstLastPara="1" wrap="square" lIns="41475" tIns="41475" rIns="41475" bIns="41475" anchor="t" anchorCtr="0">
            <a:noAutofit/>
          </a:bodyPr>
          <a:lstStyle/>
          <a:p>
            <a:pPr marL="285750" marR="0" lvl="0" indent="-285750" algn="l" rtl="0">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Although this vulnerability does not have a direct impact to users or the server, though it can aid the attacker with information about the server and the users.</a:t>
            </a:r>
          </a:p>
          <a:p>
            <a:pPr marL="285750" marR="0" lvl="0" indent="-285750" algn="l" rtl="0">
              <a:spcBef>
                <a:spcPts val="0"/>
              </a:spcBef>
              <a:spcAft>
                <a:spcPts val="0"/>
              </a:spcAft>
              <a:buFont typeface="Arial" panose="020B0604020202020204" pitchFamily="34" charset="0"/>
              <a:buChar char="•"/>
            </a:pPr>
            <a:r>
              <a:rPr lang="en-US" sz="2000" dirty="0">
                <a:solidFill>
                  <a:schemeClr val="dk1"/>
                </a:solidFill>
                <a:latin typeface="Calibri"/>
                <a:cs typeface="Calibri"/>
                <a:sym typeface="Calibri"/>
              </a:rPr>
              <a:t>A hacker can get all the information on the CMS and also fiddle with the administrator logins and compromise the whole name of the company.</a:t>
            </a:r>
          </a:p>
          <a:p>
            <a:pPr marL="285750" marR="0" lvl="0" indent="-285750" algn="l" rtl="0">
              <a:spcBef>
                <a:spcPts val="0"/>
              </a:spcBef>
              <a:spcAft>
                <a:spcPts val="0"/>
              </a:spcAft>
              <a:buFont typeface="Arial" panose="020B0604020202020204" pitchFamily="34" charset="0"/>
              <a:buChar char="•"/>
            </a:pPr>
            <a:r>
              <a:rPr lang="en-US" sz="2000" dirty="0">
                <a:solidFill>
                  <a:schemeClr val="dk1"/>
                </a:solidFill>
                <a:latin typeface="Calibri"/>
                <a:cs typeface="Calibri"/>
                <a:sym typeface="Calibri"/>
              </a:rPr>
              <a:t>A malicious hacker can take important information from seller point of view and products every seller is selling at what price and also the information of uses. </a:t>
            </a:r>
            <a:endParaRPr sz="2000"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aphicFrame>
        <p:nvGraphicFramePr>
          <p:cNvPr id="111" name="Google Shape;111;p17"/>
          <p:cNvGraphicFramePr/>
          <p:nvPr>
            <p:extLst>
              <p:ext uri="{D42A27DB-BD31-4B8C-83A1-F6EECF244321}">
                <p14:modId xmlns:p14="http://schemas.microsoft.com/office/powerpoint/2010/main" val="128730734"/>
              </p:ext>
            </p:extLst>
          </p:nvPr>
        </p:nvGraphicFramePr>
        <p:xfrm>
          <a:off x="1574961" y="1815674"/>
          <a:ext cx="7661404" cy="3493454"/>
        </p:xfrm>
        <a:graphic>
          <a:graphicData uri="http://schemas.openxmlformats.org/drawingml/2006/table">
            <a:tbl>
              <a:tblPr firstRow="1" bandRow="1">
                <a:noFill/>
                <a:tableStyleId>{51015F43-4BEC-485C-AC9F-371C459AA63F}</a:tableStyleId>
              </a:tblPr>
              <a:tblGrid>
                <a:gridCol w="486378">
                  <a:extLst>
                    <a:ext uri="{9D8B030D-6E8A-4147-A177-3AD203B41FA5}">
                      <a16:colId xmlns:a16="http://schemas.microsoft.com/office/drawing/2014/main" val="20000"/>
                    </a:ext>
                  </a:extLst>
                </a:gridCol>
                <a:gridCol w="1032090">
                  <a:extLst>
                    <a:ext uri="{9D8B030D-6E8A-4147-A177-3AD203B41FA5}">
                      <a16:colId xmlns:a16="http://schemas.microsoft.com/office/drawing/2014/main" val="20001"/>
                    </a:ext>
                  </a:extLst>
                </a:gridCol>
                <a:gridCol w="5176643">
                  <a:extLst>
                    <a:ext uri="{9D8B030D-6E8A-4147-A177-3AD203B41FA5}">
                      <a16:colId xmlns:a16="http://schemas.microsoft.com/office/drawing/2014/main" val="20002"/>
                    </a:ext>
                  </a:extLst>
                </a:gridCol>
                <a:gridCol w="966293">
                  <a:extLst>
                    <a:ext uri="{9D8B030D-6E8A-4147-A177-3AD203B41FA5}">
                      <a16:colId xmlns:a16="http://schemas.microsoft.com/office/drawing/2014/main" val="20003"/>
                    </a:ext>
                  </a:extLst>
                </a:gridCol>
              </a:tblGrid>
              <a:tr h="479530">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No</a:t>
                      </a:r>
                      <a:endParaRPr/>
                    </a:p>
                  </a:txBody>
                  <a:tcPr marL="83000" marR="83000" marT="41500" marB="41500" anchor="ctr">
                    <a:solidFill>
                      <a:schemeClr val="dk1"/>
                    </a:solidFill>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Severity</a:t>
                      </a:r>
                      <a:endParaRPr/>
                    </a:p>
                  </a:txBody>
                  <a:tcPr marL="83000" marR="83000" marT="41500" marB="41500" anchor="ctr">
                    <a:solidFill>
                      <a:schemeClr val="dk1"/>
                    </a:solidFill>
                  </a:tcPr>
                </a:tc>
                <a:tc>
                  <a:txBody>
                    <a:bodyPr/>
                    <a:lstStyle/>
                    <a:p>
                      <a:pPr marL="0" marR="0" lvl="0" indent="0" algn="ctr" rtl="0">
                        <a:spcBef>
                          <a:spcPts val="0"/>
                        </a:spcBef>
                        <a:spcAft>
                          <a:spcPts val="0"/>
                        </a:spcAft>
                        <a:buNone/>
                      </a:pPr>
                      <a:r>
                        <a:rPr lang="en-US" sz="1600" u="none" strike="noStrike" cap="none" dirty="0">
                          <a:latin typeface="Calibri"/>
                          <a:ea typeface="Calibri"/>
                          <a:cs typeface="Calibri"/>
                          <a:sym typeface="Calibri"/>
                        </a:rPr>
                        <a:t>Vulnerability</a:t>
                      </a:r>
                      <a:endParaRPr dirty="0"/>
                    </a:p>
                  </a:txBody>
                  <a:tcPr marL="83000" marR="83000" marT="41500" marB="41500" anchor="ctr">
                    <a:solidFill>
                      <a:schemeClr val="dk1"/>
                    </a:solidFill>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Count</a:t>
                      </a:r>
                      <a:endParaRPr sz="1600" u="none" strike="noStrike" cap="none">
                        <a:latin typeface="Calibri"/>
                        <a:ea typeface="Calibri"/>
                        <a:cs typeface="Calibri"/>
                        <a:sym typeface="Calibri"/>
                      </a:endParaRPr>
                    </a:p>
                  </a:txBody>
                  <a:tcPr marL="83000" marR="83000" marT="41500" marB="41500" anchor="ctr">
                    <a:solidFill>
                      <a:schemeClr val="dk1"/>
                    </a:solidFill>
                  </a:tcPr>
                </a:tc>
                <a:extLst>
                  <a:ext uri="{0D108BD9-81ED-4DB2-BD59-A6C34878D82A}">
                    <a16:rowId xmlns:a16="http://schemas.microsoft.com/office/drawing/2014/main" val="10000"/>
                  </a:ext>
                </a:extLst>
              </a:tr>
              <a:tr h="277808">
                <a:tc>
                  <a:txBody>
                    <a:bodyPr/>
                    <a:lstStyle/>
                    <a:p>
                      <a:pPr marL="0" marR="0" lvl="0" indent="0" algn="ctr" rtl="0">
                        <a:spcBef>
                          <a:spcPts val="0"/>
                        </a:spcBef>
                        <a:spcAft>
                          <a:spcPts val="0"/>
                        </a:spcAft>
                        <a:buNone/>
                      </a:pPr>
                      <a:r>
                        <a:rPr lang="en-US" sz="1300" b="0" u="none" strike="noStrike" cap="none">
                          <a:latin typeface="Calibri"/>
                          <a:ea typeface="Calibri"/>
                          <a:cs typeface="Calibri"/>
                          <a:sym typeface="Calibri"/>
                        </a:rPr>
                        <a:t>1</a:t>
                      </a:r>
                      <a:endParaRPr/>
                    </a:p>
                  </a:txBody>
                  <a:tcPr marL="83000" marR="83000" marT="41500" marB="41500"/>
                </a:tc>
                <a:tc>
                  <a:txBody>
                    <a:bodyPr/>
                    <a:lstStyle/>
                    <a:p>
                      <a:pPr marL="0" marR="0" lvl="0" indent="0" algn="ctr" rtl="0">
                        <a:spcBef>
                          <a:spcPts val="0"/>
                        </a:spcBef>
                        <a:spcAft>
                          <a:spcPts val="0"/>
                        </a:spcAft>
                        <a:buNone/>
                      </a:pPr>
                      <a:r>
                        <a:rPr lang="en-US" sz="1300" b="0" u="none" strike="noStrike" cap="none">
                          <a:latin typeface="Calibri"/>
                          <a:ea typeface="Calibri"/>
                          <a:cs typeface="Calibri"/>
                          <a:sym typeface="Calibri"/>
                        </a:rPr>
                        <a:t>Critical</a:t>
                      </a:r>
                      <a:endParaRPr sz="1300" b="0" u="none" strike="noStrike" cap="none">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u="none" strike="noStrike" cap="none" dirty="0">
                          <a:latin typeface="Calibri"/>
                          <a:ea typeface="Calibri"/>
                          <a:cs typeface="Calibri"/>
                          <a:sym typeface="Calibri"/>
                        </a:rPr>
                        <a:t>SQL Injection</a:t>
                      </a:r>
                      <a:endParaRPr sz="1300" b="0" dirty="0">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2</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10001"/>
                  </a:ext>
                </a:extLst>
              </a:tr>
              <a:tr h="281132">
                <a:tc>
                  <a:txBody>
                    <a:bodyPr/>
                    <a:lstStyle/>
                    <a:p>
                      <a:pPr marL="0" marR="0" lvl="0" indent="0" algn="ctr" rtl="0">
                        <a:spcBef>
                          <a:spcPts val="0"/>
                        </a:spcBef>
                        <a:spcAft>
                          <a:spcPts val="0"/>
                        </a:spcAft>
                        <a:buNone/>
                      </a:pPr>
                      <a:r>
                        <a:rPr lang="en-US" dirty="0"/>
                        <a:t>2</a:t>
                      </a:r>
                      <a:endParaRPr dirty="0"/>
                    </a:p>
                  </a:txBody>
                  <a:tcPr marL="83000" marR="83000" marT="41500" marB="41500"/>
                </a:tc>
                <a:tc>
                  <a:txBody>
                    <a:bodyPr/>
                    <a:lstStyle/>
                    <a:p>
                      <a:pPr marL="0" marR="0" lvl="0" indent="0" algn="ctr" rtl="0">
                        <a:spcBef>
                          <a:spcPts val="0"/>
                        </a:spcBef>
                        <a:spcAft>
                          <a:spcPts val="0"/>
                        </a:spcAft>
                        <a:buNone/>
                      </a:pPr>
                      <a:r>
                        <a:rPr lang="en-US" sz="1300" b="0" u="none" strike="noStrike" cap="none" dirty="0">
                          <a:latin typeface="Calibri"/>
                          <a:ea typeface="Calibri"/>
                          <a:cs typeface="Calibri"/>
                          <a:sym typeface="Calibri"/>
                        </a:rPr>
                        <a:t>Severe</a:t>
                      </a:r>
                      <a:endParaRPr sz="1300" b="0" u="none" strike="noStrike" cap="none" dirty="0">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dirty="0">
                          <a:latin typeface="Calibri"/>
                          <a:ea typeface="Calibri"/>
                          <a:cs typeface="Calibri"/>
                          <a:sym typeface="Calibri"/>
                        </a:rPr>
                        <a:t>Stored And Reflected XSS</a:t>
                      </a:r>
                      <a:endParaRPr sz="1300" b="0" dirty="0">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3</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3747817556"/>
                  </a:ext>
                </a:extLst>
              </a:tr>
              <a:tr h="281132">
                <a:tc>
                  <a:txBody>
                    <a:bodyPr/>
                    <a:lstStyle/>
                    <a:p>
                      <a:pPr marL="0" marR="0" lvl="0" indent="0" algn="ctr" rtl="0">
                        <a:spcBef>
                          <a:spcPts val="0"/>
                        </a:spcBef>
                        <a:spcAft>
                          <a:spcPts val="0"/>
                        </a:spcAft>
                        <a:buNone/>
                      </a:pPr>
                      <a:r>
                        <a:rPr lang="en-US" dirty="0"/>
                        <a:t>3</a:t>
                      </a:r>
                      <a:endParaRPr dirty="0"/>
                    </a:p>
                  </a:txBody>
                  <a:tcPr marL="83000" marR="83000" marT="41500" marB="41500"/>
                </a:tc>
                <a:tc>
                  <a:txBody>
                    <a:bodyPr/>
                    <a:lstStyle/>
                    <a:p>
                      <a:pPr marL="0" marR="0" lvl="0" indent="0" algn="ctr" rtl="0">
                        <a:spcBef>
                          <a:spcPts val="0"/>
                        </a:spcBef>
                        <a:spcAft>
                          <a:spcPts val="0"/>
                        </a:spcAft>
                        <a:buNone/>
                      </a:pPr>
                      <a:r>
                        <a:rPr lang="en-US" sz="1300" b="0" u="none" strike="noStrike" cap="none" dirty="0">
                          <a:latin typeface="Calibri"/>
                          <a:ea typeface="Calibri"/>
                          <a:cs typeface="Calibri"/>
                          <a:sym typeface="Calibri"/>
                        </a:rPr>
                        <a:t>Critical</a:t>
                      </a:r>
                      <a:endParaRPr sz="1300" b="0" u="none" strike="noStrike" cap="none" dirty="0">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dirty="0">
                          <a:latin typeface="Calibri"/>
                          <a:ea typeface="Calibri"/>
                          <a:cs typeface="Calibri"/>
                          <a:sym typeface="Calibri"/>
                        </a:rPr>
                        <a:t>IDOR</a:t>
                      </a:r>
                      <a:endParaRPr sz="1300" b="0" dirty="0">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4</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2626109815"/>
                  </a:ext>
                </a:extLst>
              </a:tr>
              <a:tr h="277808">
                <a:tc>
                  <a:txBody>
                    <a:bodyPr/>
                    <a:lstStyle/>
                    <a:p>
                      <a:pPr marL="0" marR="0" lvl="0" indent="0" algn="ctr" rtl="0">
                        <a:spcBef>
                          <a:spcPts val="0"/>
                        </a:spcBef>
                        <a:spcAft>
                          <a:spcPts val="0"/>
                        </a:spcAft>
                        <a:buNone/>
                      </a:pPr>
                      <a:r>
                        <a:rPr lang="en-US" sz="1300" b="0" dirty="0">
                          <a:solidFill>
                            <a:schemeClr val="dk1"/>
                          </a:solidFill>
                          <a:latin typeface="Calibri"/>
                          <a:ea typeface="Calibri"/>
                          <a:cs typeface="Calibri"/>
                          <a:sym typeface="Calibri"/>
                        </a:rPr>
                        <a:t>4</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lnSpc>
                          <a:spcPct val="100000"/>
                        </a:lnSpc>
                        <a:spcBef>
                          <a:spcPts val="0"/>
                        </a:spcBef>
                        <a:spcAft>
                          <a:spcPts val="0"/>
                        </a:spcAft>
                        <a:buClr>
                          <a:schemeClr val="dk1"/>
                        </a:buClr>
                        <a:buSzPts val="1300"/>
                        <a:buFont typeface="Calibri"/>
                        <a:buNone/>
                      </a:pPr>
                      <a:r>
                        <a:rPr lang="en-US" sz="1300" b="0" dirty="0">
                          <a:solidFill>
                            <a:schemeClr val="dk1"/>
                          </a:solidFill>
                          <a:latin typeface="Calibri"/>
                          <a:cs typeface="Calibri"/>
                          <a:sym typeface="Calibri"/>
                        </a:rPr>
                        <a:t>Severe</a:t>
                      </a:r>
                      <a:endParaRPr dirty="0"/>
                    </a:p>
                  </a:txBody>
                  <a:tcPr marL="83000" marR="83000" marT="41500" marB="41500"/>
                </a:tc>
                <a:tc>
                  <a:txBody>
                    <a:bodyPr/>
                    <a:lstStyle/>
                    <a:p>
                      <a:pPr marL="0" marR="0" lvl="0" indent="0" algn="l" rtl="0">
                        <a:spcBef>
                          <a:spcPts val="0"/>
                        </a:spcBef>
                        <a:spcAft>
                          <a:spcPts val="0"/>
                        </a:spcAft>
                        <a:buNone/>
                      </a:pPr>
                      <a:r>
                        <a:rPr lang="en-US" sz="1300" b="0" dirty="0">
                          <a:solidFill>
                            <a:schemeClr val="dk1"/>
                          </a:solidFill>
                          <a:latin typeface="Calibri"/>
                          <a:ea typeface="Calibri"/>
                          <a:cs typeface="Calibri"/>
                          <a:sym typeface="Calibri"/>
                        </a:rPr>
                        <a:t>Rate Limiting Flaws</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2</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10002"/>
                  </a:ext>
                </a:extLst>
              </a:tr>
              <a:tr h="277808">
                <a:tc>
                  <a:txBody>
                    <a:bodyPr/>
                    <a:lstStyle/>
                    <a:p>
                      <a:pPr marL="0" marR="0" lvl="0" indent="0" algn="ctr" rtl="0">
                        <a:spcBef>
                          <a:spcPts val="0"/>
                        </a:spcBef>
                        <a:spcAft>
                          <a:spcPts val="0"/>
                        </a:spcAft>
                        <a:buNone/>
                      </a:pPr>
                      <a:r>
                        <a:rPr lang="en-US" sz="1300" b="0" dirty="0">
                          <a:solidFill>
                            <a:schemeClr val="dk1"/>
                          </a:solidFill>
                          <a:latin typeface="Calibri"/>
                          <a:ea typeface="Calibri"/>
                          <a:cs typeface="Calibri"/>
                          <a:sym typeface="Calibri"/>
                        </a:rPr>
                        <a:t>5</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lnSpc>
                          <a:spcPct val="100000"/>
                        </a:lnSpc>
                        <a:spcBef>
                          <a:spcPts val="0"/>
                        </a:spcBef>
                        <a:spcAft>
                          <a:spcPts val="0"/>
                        </a:spcAft>
                        <a:buClr>
                          <a:schemeClr val="dk1"/>
                        </a:buClr>
                        <a:buSzPts val="1300"/>
                        <a:buFont typeface="Calibri"/>
                        <a:buNone/>
                      </a:pPr>
                      <a:r>
                        <a:rPr lang="en-US" sz="1300" b="0" dirty="0">
                          <a:solidFill>
                            <a:schemeClr val="dk1"/>
                          </a:solidFill>
                          <a:latin typeface="Calibri"/>
                          <a:ea typeface="Calibri"/>
                          <a:cs typeface="Calibri"/>
                          <a:sym typeface="Calibri"/>
                        </a:rPr>
                        <a:t>Critical</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l" rtl="0">
                        <a:lnSpc>
                          <a:spcPct val="100000"/>
                        </a:lnSpc>
                        <a:spcBef>
                          <a:spcPts val="0"/>
                        </a:spcBef>
                        <a:spcAft>
                          <a:spcPts val="0"/>
                        </a:spcAft>
                        <a:buClr>
                          <a:schemeClr val="dk1"/>
                        </a:buClr>
                        <a:buSzPts val="1300"/>
                        <a:buFont typeface="Calibri"/>
                        <a:buNone/>
                      </a:pPr>
                      <a:r>
                        <a:rPr lang="en-US" sz="1300" b="0" dirty="0">
                          <a:solidFill>
                            <a:schemeClr val="dk1"/>
                          </a:solidFill>
                          <a:latin typeface="Calibri"/>
                          <a:ea typeface="Calibri"/>
                          <a:cs typeface="Calibri"/>
                          <a:sym typeface="Calibri"/>
                        </a:rPr>
                        <a:t>Insecure File Upload</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2</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10003"/>
                  </a:ext>
                </a:extLst>
              </a:tr>
              <a:tr h="277808">
                <a:tc>
                  <a:txBody>
                    <a:bodyPr/>
                    <a:lstStyle/>
                    <a:p>
                      <a:pPr marL="0" marR="0" lvl="0" indent="0" algn="ctr" rtl="0">
                        <a:spcBef>
                          <a:spcPts val="0"/>
                        </a:spcBef>
                        <a:spcAft>
                          <a:spcPts val="0"/>
                        </a:spcAft>
                        <a:buNone/>
                      </a:pPr>
                      <a:r>
                        <a:rPr lang="en-US" sz="1300" b="0" dirty="0">
                          <a:solidFill>
                            <a:schemeClr val="dk1"/>
                          </a:solidFill>
                          <a:latin typeface="Calibri"/>
                          <a:ea typeface="Calibri"/>
                          <a:cs typeface="Calibri"/>
                          <a:sym typeface="Calibri"/>
                        </a:rPr>
                        <a:t>6</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Moderate</a:t>
                      </a:r>
                      <a:endParaRPr sz="1300" b="0" dirty="0">
                        <a:latin typeface="Calibri"/>
                        <a:ea typeface="Calibri"/>
                        <a:cs typeface="Calibri"/>
                        <a:sym typeface="Calibri"/>
                      </a:endParaRPr>
                    </a:p>
                  </a:txBody>
                  <a:tcPr marL="83000" marR="83000" marT="41500" marB="41500"/>
                </a:tc>
                <a:tc>
                  <a:txBody>
                    <a:bodyPr/>
                    <a:lstStyle/>
                    <a:p>
                      <a:pPr marL="0" marR="0" lvl="0" indent="0" algn="l" rtl="0">
                        <a:lnSpc>
                          <a:spcPct val="100000"/>
                        </a:lnSpc>
                        <a:spcBef>
                          <a:spcPts val="0"/>
                        </a:spcBef>
                        <a:spcAft>
                          <a:spcPts val="0"/>
                        </a:spcAft>
                        <a:buClr>
                          <a:schemeClr val="dk1"/>
                        </a:buClr>
                        <a:buSzPts val="1300"/>
                        <a:buFont typeface="Calibri"/>
                        <a:buNone/>
                      </a:pPr>
                      <a:r>
                        <a:rPr lang="en-US" sz="1300" b="0" dirty="0">
                          <a:solidFill>
                            <a:schemeClr val="dk1"/>
                          </a:solidFill>
                          <a:latin typeface="Calibri"/>
                          <a:ea typeface="Calibri"/>
                          <a:cs typeface="Calibri"/>
                          <a:sym typeface="Calibri"/>
                        </a:rPr>
                        <a:t>Client Side Filter Bypass</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2</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10004"/>
                  </a:ext>
                </a:extLst>
              </a:tr>
              <a:tr h="277808">
                <a:tc>
                  <a:txBody>
                    <a:bodyPr/>
                    <a:lstStyle/>
                    <a:p>
                      <a:pPr marL="0" marR="0" lvl="0" indent="0" algn="ctr" rtl="0">
                        <a:spcBef>
                          <a:spcPts val="0"/>
                        </a:spcBef>
                        <a:spcAft>
                          <a:spcPts val="0"/>
                        </a:spcAft>
                        <a:buNone/>
                      </a:pPr>
                      <a:r>
                        <a:rPr lang="en-US" sz="1300" b="0" dirty="0">
                          <a:solidFill>
                            <a:schemeClr val="dk1"/>
                          </a:solidFill>
                          <a:latin typeface="Calibri"/>
                          <a:ea typeface="Calibri"/>
                          <a:cs typeface="Calibri"/>
                          <a:sym typeface="Calibri"/>
                        </a:rPr>
                        <a:t>7</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Severe</a:t>
                      </a:r>
                      <a:endParaRPr sz="1300" b="0" dirty="0">
                        <a:latin typeface="Calibri"/>
                        <a:ea typeface="Calibri"/>
                        <a:cs typeface="Calibri"/>
                        <a:sym typeface="Calibri"/>
                      </a:endParaRPr>
                    </a:p>
                  </a:txBody>
                  <a:tcPr marL="83000" marR="83000" marT="41500" marB="41500"/>
                </a:tc>
                <a:tc>
                  <a:txBody>
                    <a:bodyPr/>
                    <a:lstStyle/>
                    <a:p>
                      <a:pPr marL="0" marR="0" lvl="0" indent="0" algn="l" rtl="0">
                        <a:lnSpc>
                          <a:spcPct val="100000"/>
                        </a:lnSpc>
                        <a:spcBef>
                          <a:spcPts val="0"/>
                        </a:spcBef>
                        <a:spcAft>
                          <a:spcPts val="0"/>
                        </a:spcAft>
                        <a:buClr>
                          <a:schemeClr val="dk1"/>
                        </a:buClr>
                        <a:buSzPts val="1300"/>
                        <a:buFont typeface="Calibri"/>
                        <a:buNone/>
                      </a:pPr>
                      <a:r>
                        <a:rPr lang="en-US" sz="1300" b="0" dirty="0">
                          <a:solidFill>
                            <a:schemeClr val="dk1"/>
                          </a:solidFill>
                          <a:latin typeface="Calibri"/>
                          <a:ea typeface="Calibri"/>
                          <a:cs typeface="Calibri"/>
                          <a:sym typeface="Calibri"/>
                        </a:rPr>
                        <a:t>Server Misconfiguration</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2</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10005"/>
                  </a:ext>
                </a:extLst>
              </a:tr>
              <a:tr h="277808">
                <a:tc>
                  <a:txBody>
                    <a:bodyPr/>
                    <a:lstStyle/>
                    <a:p>
                      <a:pPr marL="0" marR="0" lvl="0" indent="0" algn="ctr" rtl="0">
                        <a:spcBef>
                          <a:spcPts val="0"/>
                        </a:spcBef>
                        <a:spcAft>
                          <a:spcPts val="0"/>
                        </a:spcAft>
                        <a:buNone/>
                      </a:pPr>
                      <a:r>
                        <a:rPr lang="en-US" sz="1300" b="0" dirty="0">
                          <a:solidFill>
                            <a:schemeClr val="dk1"/>
                          </a:solidFill>
                          <a:latin typeface="Calibri"/>
                          <a:ea typeface="Calibri"/>
                          <a:cs typeface="Calibri"/>
                          <a:sym typeface="Calibri"/>
                        </a:rPr>
                        <a:t>8</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lnSpc>
                          <a:spcPct val="100000"/>
                        </a:lnSpc>
                        <a:spcBef>
                          <a:spcPts val="0"/>
                        </a:spcBef>
                        <a:spcAft>
                          <a:spcPts val="0"/>
                        </a:spcAft>
                        <a:buClr>
                          <a:schemeClr val="dk1"/>
                        </a:buClr>
                        <a:buSzPts val="1300"/>
                        <a:buFont typeface="Calibri"/>
                        <a:buNone/>
                      </a:pPr>
                      <a:r>
                        <a:rPr lang="en-US" sz="1300" b="0" dirty="0">
                          <a:solidFill>
                            <a:schemeClr val="dk1"/>
                          </a:solidFill>
                          <a:latin typeface="Calibri"/>
                          <a:ea typeface="Calibri"/>
                          <a:cs typeface="Calibri"/>
                          <a:sym typeface="Calibri"/>
                        </a:rPr>
                        <a:t>Critical</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l" rtl="0">
                        <a:lnSpc>
                          <a:spcPct val="100000"/>
                        </a:lnSpc>
                        <a:spcBef>
                          <a:spcPts val="0"/>
                        </a:spcBef>
                        <a:spcAft>
                          <a:spcPts val="0"/>
                        </a:spcAft>
                        <a:buClr>
                          <a:schemeClr val="dk1"/>
                        </a:buClr>
                        <a:buSzPts val="1300"/>
                        <a:buFont typeface="Calibri"/>
                        <a:buNone/>
                      </a:pPr>
                      <a:r>
                        <a:rPr lang="en-US" sz="1300" b="0" dirty="0">
                          <a:solidFill>
                            <a:schemeClr val="dk1"/>
                          </a:solidFill>
                          <a:latin typeface="Calibri"/>
                          <a:ea typeface="Calibri"/>
                          <a:cs typeface="Calibri"/>
                          <a:sym typeface="Calibri"/>
                        </a:rPr>
                        <a:t>PII Leakage</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4</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10006"/>
                  </a:ext>
                </a:extLst>
              </a:tr>
              <a:tr h="277808">
                <a:tc>
                  <a:txBody>
                    <a:bodyPr/>
                    <a:lstStyle/>
                    <a:p>
                      <a:pPr marL="0" marR="0" lvl="0" indent="0" algn="ctr" rtl="0">
                        <a:spcBef>
                          <a:spcPts val="0"/>
                        </a:spcBef>
                        <a:spcAft>
                          <a:spcPts val="0"/>
                        </a:spcAft>
                        <a:buNone/>
                      </a:pPr>
                      <a:r>
                        <a:rPr lang="en-US" sz="1300" b="0" dirty="0">
                          <a:solidFill>
                            <a:schemeClr val="dk1"/>
                          </a:solidFill>
                          <a:latin typeface="Calibri"/>
                          <a:ea typeface="Calibri"/>
                          <a:cs typeface="Calibri"/>
                          <a:sym typeface="Calibri"/>
                        </a:rPr>
                        <a:t>9</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Critical</a:t>
                      </a:r>
                      <a:endParaRPr sz="1300" b="0" dirty="0">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dirty="0">
                          <a:solidFill>
                            <a:schemeClr val="dk1"/>
                          </a:solidFill>
                          <a:latin typeface="Calibri"/>
                          <a:ea typeface="Calibri"/>
                          <a:cs typeface="Calibri"/>
                          <a:sym typeface="Calibri"/>
                        </a:rPr>
                        <a:t>Open Redirection</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4</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10007"/>
                  </a:ext>
                </a:extLst>
              </a:tr>
              <a:tr h="453364">
                <a:tc>
                  <a:txBody>
                    <a:bodyPr/>
                    <a:lstStyle/>
                    <a:p>
                      <a:pPr marL="0" marR="0" lvl="0" indent="0" algn="ctr" rtl="0">
                        <a:spcBef>
                          <a:spcPts val="0"/>
                        </a:spcBef>
                        <a:spcAft>
                          <a:spcPts val="0"/>
                        </a:spcAft>
                        <a:buNone/>
                      </a:pPr>
                      <a:r>
                        <a:rPr lang="en-US" sz="1300" b="0" dirty="0">
                          <a:solidFill>
                            <a:schemeClr val="dk1"/>
                          </a:solidFill>
                          <a:latin typeface="Calibri"/>
                          <a:ea typeface="Calibri"/>
                          <a:cs typeface="Calibri"/>
                          <a:sym typeface="Calibri"/>
                        </a:rPr>
                        <a:t>10</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Severe</a:t>
                      </a:r>
                      <a:endParaRPr sz="1300" b="0" dirty="0">
                        <a:latin typeface="Calibri"/>
                        <a:ea typeface="Calibri"/>
                        <a:cs typeface="Calibri"/>
                        <a:sym typeface="Calibri"/>
                      </a:endParaRPr>
                    </a:p>
                  </a:txBody>
                  <a:tcPr marL="83000" marR="83000" marT="41500" marB="41500"/>
                </a:tc>
                <a:tc>
                  <a:txBody>
                    <a:bodyPr/>
                    <a:lstStyle/>
                    <a:p>
                      <a:pPr marL="0" marR="0" lvl="0" indent="0" algn="l" rtl="0">
                        <a:spcBef>
                          <a:spcPts val="0"/>
                        </a:spcBef>
                        <a:spcAft>
                          <a:spcPts val="0"/>
                        </a:spcAft>
                        <a:buNone/>
                      </a:pPr>
                      <a:r>
                        <a:rPr lang="en-US" sz="1300" b="0" dirty="0">
                          <a:solidFill>
                            <a:schemeClr val="dk1"/>
                          </a:solidFill>
                          <a:latin typeface="Calibri"/>
                          <a:ea typeface="Calibri"/>
                          <a:cs typeface="Calibri"/>
                          <a:sym typeface="Calibri"/>
                        </a:rPr>
                        <a:t>CSRF</a:t>
                      </a:r>
                      <a:endParaRPr sz="1300" b="0" dirty="0">
                        <a:solidFill>
                          <a:schemeClr val="dk1"/>
                        </a:solidFill>
                        <a:latin typeface="Calibri"/>
                        <a:ea typeface="Calibri"/>
                        <a:cs typeface="Calibri"/>
                        <a:sym typeface="Calibri"/>
                      </a:endParaRPr>
                    </a:p>
                  </a:txBody>
                  <a:tcPr marL="83000" marR="83000" marT="41500" marB="41500"/>
                </a:tc>
                <a:tc>
                  <a:txBody>
                    <a:bodyPr/>
                    <a:lstStyle/>
                    <a:p>
                      <a:pPr marL="0" marR="0" lvl="0" indent="0" algn="ctr" rtl="0">
                        <a:spcBef>
                          <a:spcPts val="0"/>
                        </a:spcBef>
                        <a:spcAft>
                          <a:spcPts val="0"/>
                        </a:spcAft>
                        <a:buNone/>
                      </a:pPr>
                      <a:r>
                        <a:rPr lang="en-US" sz="1300" b="0" dirty="0">
                          <a:latin typeface="Calibri"/>
                          <a:ea typeface="Calibri"/>
                          <a:cs typeface="Calibri"/>
                          <a:sym typeface="Calibri"/>
                        </a:rPr>
                        <a:t>3</a:t>
                      </a:r>
                      <a:endParaRPr sz="1300" b="0" dirty="0">
                        <a:latin typeface="Calibri"/>
                        <a:ea typeface="Calibri"/>
                        <a:cs typeface="Calibri"/>
                        <a:sym typeface="Calibri"/>
                      </a:endParaRPr>
                    </a:p>
                  </a:txBody>
                  <a:tcPr marL="83000" marR="83000" marT="41500" marB="41500"/>
                </a:tc>
                <a:extLst>
                  <a:ext uri="{0D108BD9-81ED-4DB2-BD59-A6C34878D82A}">
                    <a16:rowId xmlns:a16="http://schemas.microsoft.com/office/drawing/2014/main" val="10008"/>
                  </a:ext>
                </a:extLst>
              </a:tr>
            </a:tbl>
          </a:graphicData>
        </a:graphic>
      </p:graphicFrame>
      <p:sp>
        <p:nvSpPr>
          <p:cNvPr id="112" name="Google Shape;11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Vulnerabilities: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474" name="Google Shape;474;p66"/>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000" dirty="0"/>
              <a:t>Take the following precautions:</a:t>
            </a:r>
            <a:endParaRPr sz="2000" dirty="0"/>
          </a:p>
          <a:p>
            <a:pPr marL="685800" lvl="1" indent="-228600" algn="l" rtl="0">
              <a:lnSpc>
                <a:spcPct val="90000"/>
              </a:lnSpc>
              <a:spcBef>
                <a:spcPts val="500"/>
              </a:spcBef>
              <a:spcAft>
                <a:spcPts val="0"/>
              </a:spcAft>
              <a:buClr>
                <a:schemeClr val="dk1"/>
              </a:buClr>
              <a:buSzPts val="2000"/>
              <a:buChar char="•"/>
            </a:pPr>
            <a:r>
              <a:rPr lang="en-US" sz="2000" dirty="0"/>
              <a:t>Disable Directory Listing </a:t>
            </a:r>
            <a:endParaRPr sz="2000" dirty="0"/>
          </a:p>
          <a:p>
            <a:pPr marL="685800" lvl="1" indent="-228600" algn="l" rtl="0">
              <a:lnSpc>
                <a:spcPct val="90000"/>
              </a:lnSpc>
              <a:spcBef>
                <a:spcPts val="500"/>
              </a:spcBef>
              <a:spcAft>
                <a:spcPts val="0"/>
              </a:spcAft>
              <a:buClr>
                <a:schemeClr val="dk1"/>
              </a:buClr>
              <a:buSzPts val="2000"/>
              <a:buChar char="•"/>
            </a:pPr>
            <a:r>
              <a:rPr lang="en-US" sz="2000" dirty="0"/>
              <a:t>Put an index.html in all folders with default message</a:t>
            </a:r>
          </a:p>
          <a:p>
            <a:pPr marL="685800" lvl="1" indent="-228600" algn="l" rtl="0">
              <a:lnSpc>
                <a:spcPct val="90000"/>
              </a:lnSpc>
              <a:spcBef>
                <a:spcPts val="500"/>
              </a:spcBef>
              <a:spcAft>
                <a:spcPts val="0"/>
              </a:spcAft>
              <a:buClr>
                <a:schemeClr val="dk1"/>
              </a:buClr>
              <a:buSzPts val="2000"/>
              <a:buChar char="•"/>
            </a:pPr>
            <a:r>
              <a:rPr lang="en-US" sz="2000" dirty="0"/>
              <a:t>Remove all the default passwords and add your own new strong passwords which must have a special character and a number and must be greater or equal to 8 digits for maxim</a:t>
            </a:r>
            <a:endParaRPr sz="2000" dirty="0"/>
          </a:p>
          <a:p>
            <a:pPr marL="457200" lvl="1" indent="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p:txBody>
      </p:sp>
      <p:sp>
        <p:nvSpPr>
          <p:cNvPr id="475" name="Google Shape;475;p66"/>
          <p:cNvSpPr/>
          <p:nvPr/>
        </p:nvSpPr>
        <p:spPr>
          <a:xfrm>
            <a:off x="838200" y="4960513"/>
            <a:ext cx="113538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dirty="0">
                <a:solidFill>
                  <a:schemeClr val="dk1"/>
                </a:solidFill>
                <a:latin typeface="Calibri"/>
                <a:ea typeface="Calibri"/>
                <a:cs typeface="Calibri"/>
                <a:sym typeface="Calibri"/>
              </a:rPr>
              <a:t>https://cwe.mitre.org/data/definitions/548.html</a:t>
            </a:r>
            <a:endParaRPr sz="2000" dirty="0"/>
          </a:p>
          <a:p>
            <a:pPr marL="0" marR="0" lvl="0" indent="0" algn="l" rtl="0">
              <a:spcBef>
                <a:spcPts val="0"/>
              </a:spcBef>
              <a:spcAft>
                <a:spcPts val="0"/>
              </a:spcAft>
              <a:buNone/>
            </a:pPr>
            <a:r>
              <a:rPr lang="en-US" sz="2000" u="sng" dirty="0">
                <a:solidFill>
                  <a:schemeClr val="dk1"/>
                </a:solidFill>
                <a:latin typeface="Calibri"/>
                <a:ea typeface="Calibri"/>
                <a:cs typeface="Calibri"/>
                <a:sym typeface="Calibri"/>
              </a:rPr>
              <a:t>https://www.netsparker.com/blog/web-security/disable-directory-listing-web-servers</a:t>
            </a:r>
            <a:r>
              <a:rPr lang="en-US" sz="1800" u="sng" dirty="0">
                <a:solidFill>
                  <a:schemeClr val="dk1"/>
                </a:solidFill>
                <a:latin typeface="Calibri"/>
                <a:ea typeface="Calibri"/>
                <a:cs typeface="Calibri"/>
                <a:sym typeface="Calibri"/>
              </a:rPr>
              <a:t>/</a:t>
            </a:r>
            <a:endParaRPr sz="1800" i="1" dirty="0">
              <a:solidFill>
                <a:schemeClr val="dk1"/>
              </a:solidFill>
              <a:latin typeface="Calibri"/>
              <a:ea typeface="Calibri"/>
              <a:cs typeface="Calibri"/>
              <a:sym typeface="Calibri"/>
            </a:endParaRPr>
          </a:p>
        </p:txBody>
      </p:sp>
      <p:sp>
        <p:nvSpPr>
          <p:cNvPr id="476" name="Google Shape;476;p66"/>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482" name="Google Shape;482;p67"/>
          <p:cNvSpPr txBox="1">
            <a:spLocks noGrp="1"/>
          </p:cNvSpPr>
          <p:nvPr>
            <p:ph type="title"/>
          </p:nvPr>
        </p:nvSpPr>
        <p:spPr>
          <a:xfrm>
            <a:off x="800100" y="4889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7. Information Disclosure</a:t>
            </a:r>
            <a:endParaRPr/>
          </a:p>
        </p:txBody>
      </p:sp>
      <p:graphicFrame>
        <p:nvGraphicFramePr>
          <p:cNvPr id="483" name="Google Shape;483;p67"/>
          <p:cNvGraphicFramePr/>
          <p:nvPr>
            <p:extLst>
              <p:ext uri="{D42A27DB-BD31-4B8C-83A1-F6EECF244321}">
                <p14:modId xmlns:p14="http://schemas.microsoft.com/office/powerpoint/2010/main" val="3236402512"/>
              </p:ext>
            </p:extLst>
          </p:nvPr>
        </p:nvGraphicFramePr>
        <p:xfrm>
          <a:off x="1751173" y="2188740"/>
          <a:ext cx="8109375" cy="282177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a:solidFill>
                            <a:schemeClr val="dk1"/>
                          </a:solidFill>
                          <a:latin typeface="Calibri"/>
                          <a:ea typeface="Calibri"/>
                          <a:cs typeface="Calibri"/>
                          <a:sym typeface="Calibri"/>
                        </a:rPr>
                        <a:t>Information Disclosure due to Apache Info Page </a:t>
                      </a:r>
                      <a:r>
                        <a:rPr lang="en-US" sz="1300" dirty="0">
                          <a:solidFill>
                            <a:schemeClr val="dk1"/>
                          </a:solidFill>
                          <a:latin typeface="Calibri"/>
                          <a:ea typeface="Calibri"/>
                          <a:cs typeface="Calibri"/>
                          <a:sym typeface="Calibri"/>
                        </a:rPr>
                        <a:t>(Low)</a:t>
                      </a:r>
                      <a:endParaRPr sz="1300" dirty="0">
                        <a:solidFill>
                          <a:schemeClr val="dk1"/>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a:t>
                      </a:r>
                      <a:r>
                        <a:rPr lang="en-US" sz="1300" dirty="0" err="1">
                          <a:solidFill>
                            <a:schemeClr val="dk1"/>
                          </a:solidFill>
                          <a:latin typeface="Calibri"/>
                          <a:ea typeface="Calibri"/>
                          <a:cs typeface="Calibri"/>
                          <a:sym typeface="Calibri"/>
                        </a:rPr>
                        <a:t>urls</a:t>
                      </a:r>
                      <a:r>
                        <a:rPr lang="en-US" sz="1300" dirty="0">
                          <a:solidFill>
                            <a:schemeClr val="dk1"/>
                          </a:solidFill>
                          <a:latin typeface="Calibri"/>
                          <a:ea typeface="Calibri"/>
                          <a:cs typeface="Calibri"/>
                          <a:sym typeface="Calibri"/>
                        </a:rPr>
                        <a:t> disclose server information</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sng" strike="noStrike" dirty="0">
                          <a:solidFill>
                            <a:schemeClr val="dk1"/>
                          </a:solidFill>
                          <a:latin typeface="Calibri"/>
                          <a:ea typeface="Calibri"/>
                          <a:cs typeface="Calibri"/>
                          <a:sym typeface="Calibri"/>
                        </a:rPr>
                        <a:t>http://15.206.73.33/server-status/</a:t>
                      </a:r>
                      <a:endParaRPr sz="1300" b="0" u="sng"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85750" lvl="0" indent="-285750">
              <a:spcBef>
                <a:spcPts val="0"/>
              </a:spcBef>
              <a:buSzPts val="2000"/>
            </a:pPr>
            <a:r>
              <a:rPr lang="en-US" sz="2000" dirty="0"/>
              <a:t>Navigate to </a:t>
            </a:r>
            <a:r>
              <a:rPr lang="en-US" sz="2000" dirty="0">
                <a:solidFill>
                  <a:schemeClr val="tx1"/>
                </a:solidFill>
                <a:hlinkClick r:id="rId3">
                  <a:extLst>
                    <a:ext uri="{A12FA001-AC4F-418D-AE19-62706E023703}">
                      <ahyp:hlinkClr xmlns:ahyp="http://schemas.microsoft.com/office/drawing/2018/hyperlinkcolor" val="tx"/>
                    </a:ext>
                  </a:extLst>
                </a:hlinkClick>
              </a:rPr>
              <a:t>http://15.206.73.33/server-status/</a:t>
            </a:r>
            <a:endParaRPr lang="en-US" sz="2000" dirty="0">
              <a:solidFill>
                <a:schemeClr val="tx1"/>
              </a:solidFill>
            </a:endParaRPr>
          </a:p>
          <a:p>
            <a:pPr marL="285750" lvl="0" indent="-285750">
              <a:spcBef>
                <a:spcPts val="0"/>
              </a:spcBef>
              <a:buSzPts val="2000"/>
            </a:pPr>
            <a:r>
              <a:rPr lang="en-US" sz="2000" dirty="0">
                <a:solidFill>
                  <a:schemeClr val="dk1"/>
                </a:solidFill>
                <a:latin typeface="Calibri"/>
                <a:ea typeface="Calibri"/>
                <a:cs typeface="Calibri"/>
                <a:sym typeface="Calibri"/>
              </a:rPr>
              <a:t>Default server-status page opens which discloses server information</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DDA505D9-871A-4894-99BB-FE99E0F7B19E}"/>
              </a:ext>
            </a:extLst>
          </p:cNvPr>
          <p:cNvPicPr>
            <a:picLocks noChangeAspect="1"/>
          </p:cNvPicPr>
          <p:nvPr/>
        </p:nvPicPr>
        <p:blipFill>
          <a:blip r:embed="rId4"/>
          <a:stretch>
            <a:fillRect/>
          </a:stretch>
        </p:blipFill>
        <p:spPr>
          <a:xfrm>
            <a:off x="1283855" y="1831309"/>
            <a:ext cx="8996218" cy="462176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0"/>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Business Impact – Moderate</a:t>
            </a:r>
            <a:endParaRPr/>
          </a:p>
        </p:txBody>
      </p:sp>
      <p:sp>
        <p:nvSpPr>
          <p:cNvPr id="501" name="Google Shape;501;p70"/>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502" name="Google Shape;502;p70"/>
          <p:cNvSpPr txBox="1"/>
          <p:nvPr/>
        </p:nvSpPr>
        <p:spPr>
          <a:xfrm>
            <a:off x="548416" y="1518249"/>
            <a:ext cx="9576659" cy="948726"/>
          </a:xfrm>
          <a:prstGeom prst="rect">
            <a:avLst/>
          </a:prstGeom>
          <a:noFill/>
          <a:ln>
            <a:noFill/>
          </a:ln>
        </p:spPr>
        <p:txBody>
          <a:bodyPr spcFirstLastPara="1" wrap="square" lIns="41475" tIns="41475" rIns="41475" bIns="41475"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Although this vulnerability does not have a direct impact to users or the server, though it can help the attacker in mapping the server architecture and plan further attacks on the server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70"/>
          <p:cNvSpPr txBox="1"/>
          <p:nvPr/>
        </p:nvSpPr>
        <p:spPr>
          <a:xfrm>
            <a:off x="436273" y="208262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Recommendation</a:t>
            </a:r>
            <a:endParaRPr sz="4400">
              <a:solidFill>
                <a:schemeClr val="dk1"/>
              </a:solidFill>
              <a:latin typeface="Calibri"/>
              <a:ea typeface="Calibri"/>
              <a:cs typeface="Calibri"/>
              <a:sym typeface="Calibri"/>
            </a:endParaRPr>
          </a:p>
        </p:txBody>
      </p:sp>
      <p:sp>
        <p:nvSpPr>
          <p:cNvPr id="504" name="Google Shape;504;p70"/>
          <p:cNvSpPr txBox="1">
            <a:spLocks noGrp="1"/>
          </p:cNvSpPr>
          <p:nvPr>
            <p:ph type="body" idx="1"/>
          </p:nvPr>
        </p:nvSpPr>
        <p:spPr>
          <a:xfrm>
            <a:off x="436273" y="3050995"/>
            <a:ext cx="9688802" cy="156150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a:t>
            </a:r>
            <a:endParaRPr dirty="0"/>
          </a:p>
          <a:p>
            <a:pPr marL="685800" lvl="1" indent="-228600" algn="l" rtl="0">
              <a:lnSpc>
                <a:spcPct val="90000"/>
              </a:lnSpc>
              <a:spcBef>
                <a:spcPts val="500"/>
              </a:spcBef>
              <a:spcAft>
                <a:spcPts val="0"/>
              </a:spcAft>
              <a:buClr>
                <a:schemeClr val="dk1"/>
              </a:buClr>
              <a:buSzPts val="2000"/>
              <a:buChar char="•"/>
            </a:pPr>
            <a:r>
              <a:rPr lang="en-US" sz="2000" dirty="0"/>
              <a:t>Disable all default pages , directory listings and folders including server-status and server-info</a:t>
            </a:r>
            <a:endParaRPr dirty="0"/>
          </a:p>
          <a:p>
            <a:pPr marL="457200" lvl="1" indent="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a:p>
            <a:pPr marL="685800" lvl="1" indent="-101600" algn="l" rtl="0">
              <a:lnSpc>
                <a:spcPct val="90000"/>
              </a:lnSpc>
              <a:spcBef>
                <a:spcPts val="500"/>
              </a:spcBef>
              <a:spcAft>
                <a:spcPts val="0"/>
              </a:spcAft>
              <a:buClr>
                <a:schemeClr val="dk1"/>
              </a:buClr>
              <a:buSzPts val="2000"/>
              <a:buNone/>
            </a:pPr>
            <a:endParaRPr sz="2000" dirty="0"/>
          </a:p>
        </p:txBody>
      </p:sp>
      <p:sp>
        <p:nvSpPr>
          <p:cNvPr id="505" name="Google Shape;505;p70"/>
          <p:cNvSpPr txBox="1"/>
          <p:nvPr/>
        </p:nvSpPr>
        <p:spPr>
          <a:xfrm>
            <a:off x="436273" y="4014188"/>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
        <p:nvSpPr>
          <p:cNvPr id="506" name="Google Shape;506;p70"/>
          <p:cNvSpPr/>
          <p:nvPr/>
        </p:nvSpPr>
        <p:spPr>
          <a:xfrm>
            <a:off x="436273" y="5194120"/>
            <a:ext cx="113538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https://vuldb.com/?id.88482</a:t>
            </a:r>
            <a:endParaRPr dirty="0"/>
          </a:p>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https://httpd.apache.org/docs/current/mod/mod_status.html</a:t>
            </a:r>
            <a:endParaRPr dirty="0"/>
          </a:p>
          <a:p>
            <a:pPr marL="0" marR="0" lvl="0" indent="0" algn="l" rtl="0">
              <a:spcBef>
                <a:spcPts val="0"/>
              </a:spcBef>
              <a:spcAft>
                <a:spcPts val="0"/>
              </a:spcAft>
              <a:buNone/>
            </a:pPr>
            <a:r>
              <a:rPr lang="en-US" sz="1800" i="1" dirty="0">
                <a:solidFill>
                  <a:schemeClr val="dk1"/>
                </a:solidFill>
                <a:latin typeface="Calibri"/>
                <a:ea typeface="Calibri"/>
                <a:cs typeface="Calibri"/>
                <a:sym typeface="Calibri"/>
              </a:rPr>
              <a:t>https://www.beyondsecurity.com/scan_pentest_network_vulnerabilities_apache_http_server_httponly_cookie_information_disclosure</a:t>
            </a:r>
            <a:endParaRPr sz="1800" i="1" dirty="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329" name="Google Shape;32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7. PII Leakage</a:t>
            </a:r>
            <a:endParaRPr dirty="0"/>
          </a:p>
        </p:txBody>
      </p:sp>
      <p:graphicFrame>
        <p:nvGraphicFramePr>
          <p:cNvPr id="330" name="Google Shape;330;p46"/>
          <p:cNvGraphicFramePr/>
          <p:nvPr>
            <p:extLst>
              <p:ext uri="{D42A27DB-BD31-4B8C-83A1-F6EECF244321}">
                <p14:modId xmlns:p14="http://schemas.microsoft.com/office/powerpoint/2010/main" val="2617566483"/>
              </p:ext>
            </p:extLst>
          </p:nvPr>
        </p:nvGraphicFramePr>
        <p:xfrm>
          <a:off x="2041311" y="2078290"/>
          <a:ext cx="8109375" cy="282177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PII Leakage </a:t>
                      </a:r>
                      <a:br>
                        <a:rPr lang="en-US" sz="1600" dirty="0">
                          <a:solidFill>
                            <a:srgbClr val="FFFFFF"/>
                          </a:solidFill>
                          <a:latin typeface="Calibri"/>
                          <a:ea typeface="Calibri"/>
                          <a:cs typeface="Calibri"/>
                          <a:sym typeface="Calibri"/>
                        </a:rPr>
                      </a:br>
                      <a:r>
                        <a:rPr lang="en-US" sz="1300" dirty="0">
                          <a:solidFill>
                            <a:srgbClr val="FFFFFF"/>
                          </a:solidFill>
                          <a:latin typeface="Calibri"/>
                          <a:ea typeface="Calibri"/>
                          <a:cs typeface="Calibri"/>
                          <a:sym typeface="Calibri"/>
                        </a:rPr>
                        <a:t>(Critical)</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endParaRPr lang="en-US"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URL leaks critical information via PII Leakage</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sng" strike="noStrike" dirty="0">
                          <a:solidFill>
                            <a:schemeClr val="dk1"/>
                          </a:solidFill>
                          <a:latin typeface="Calibri"/>
                          <a:ea typeface="Calibri"/>
                          <a:cs typeface="Calibri"/>
                          <a:sym typeface="Calibri"/>
                        </a:rPr>
                        <a:t>http://15.206.73.33/static/images/uploads/products/4.jpg</a:t>
                      </a:r>
                      <a:endParaRPr sz="1300" b="0"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Image(every image after ”products/”)</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72387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85750" lvl="0" indent="-285750">
              <a:spcBef>
                <a:spcPts val="0"/>
              </a:spcBef>
              <a:buSzPts val="2000"/>
            </a:pPr>
            <a:r>
              <a:rPr lang="en-US" sz="2000" dirty="0"/>
              <a:t>Navigate to </a:t>
            </a:r>
            <a:r>
              <a:rPr lang="en-US" sz="2000" u="sng" dirty="0">
                <a:solidFill>
                  <a:schemeClr val="tx1"/>
                </a:solidFill>
                <a:hlinkClick r:id="rId3">
                  <a:extLst>
                    <a:ext uri="{A12FA001-AC4F-418D-AE19-62706E023703}">
                      <ahyp:hlinkClr xmlns:ahyp="http://schemas.microsoft.com/office/drawing/2018/hyperlinkcolor" val="tx"/>
                    </a:ext>
                  </a:extLst>
                </a:hlinkClick>
              </a:rPr>
              <a:t>http://15.206.73.33/products.php</a:t>
            </a:r>
            <a:endParaRPr lang="en-US" sz="2000" u="sng" dirty="0">
              <a:solidFill>
                <a:schemeClr val="tx1"/>
              </a:solidFill>
            </a:endParaRPr>
          </a:p>
          <a:p>
            <a:pPr marL="285750" lvl="0" indent="-285750">
              <a:spcBef>
                <a:spcPts val="0"/>
              </a:spcBef>
              <a:buSzPts val="2000"/>
            </a:pPr>
            <a:r>
              <a:rPr lang="en-IN" sz="2000" b="0" i="0" u="none" strike="noStrike" dirty="0">
                <a:solidFill>
                  <a:schemeClr val="dk1"/>
                </a:solidFill>
                <a:latin typeface="Calibri"/>
                <a:ea typeface="Calibri"/>
                <a:cs typeface="Calibri"/>
                <a:sym typeface="Calibri"/>
              </a:rPr>
              <a:t>Now click and dr</a:t>
            </a:r>
            <a:r>
              <a:rPr lang="en-IN" sz="2000" dirty="0"/>
              <a:t>ag any product image in a new </a:t>
            </a:r>
            <a:r>
              <a:rPr lang="en-IN" sz="2000" dirty="0" err="1"/>
              <a:t>tab,the</a:t>
            </a:r>
            <a:r>
              <a:rPr lang="en-IN" sz="2000" dirty="0"/>
              <a:t> following page will look like the one shown below with the image of the product you chose,</a:t>
            </a:r>
            <a:endParaRPr lang="en-IN"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792D04D5-5D3F-44BD-B407-AC5BDC069961}"/>
              </a:ext>
            </a:extLst>
          </p:cNvPr>
          <p:cNvPicPr>
            <a:picLocks noChangeAspect="1"/>
          </p:cNvPicPr>
          <p:nvPr/>
        </p:nvPicPr>
        <p:blipFill>
          <a:blip r:embed="rId4"/>
          <a:stretch>
            <a:fillRect/>
          </a:stretch>
        </p:blipFill>
        <p:spPr>
          <a:xfrm>
            <a:off x="1680595" y="2248608"/>
            <a:ext cx="7481877" cy="3652880"/>
          </a:xfrm>
          <a:prstGeom prst="rect">
            <a:avLst/>
          </a:prstGeom>
        </p:spPr>
      </p:pic>
    </p:spTree>
    <p:extLst>
      <p:ext uri="{BB962C8B-B14F-4D97-AF65-F5344CB8AC3E}">
        <p14:creationId xmlns:p14="http://schemas.microsoft.com/office/powerpoint/2010/main" val="198318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Char char="•"/>
            </a:pPr>
            <a:r>
              <a:rPr lang="en-US" sz="2000" dirty="0"/>
              <a:t>Now, we remove the image name </a:t>
            </a:r>
            <a:r>
              <a:rPr lang="en-US" sz="2000" dirty="0" err="1"/>
              <a:t>i.e</a:t>
            </a:r>
            <a:r>
              <a:rPr lang="en-US" sz="2000" dirty="0"/>
              <a:t> “4.jpeg” . In our case and hit enter , the following page with details will be shown</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FF520E5D-2F84-4335-8B07-904FC87E2705}"/>
              </a:ext>
            </a:extLst>
          </p:cNvPr>
          <p:cNvPicPr>
            <a:picLocks noChangeAspect="1"/>
          </p:cNvPicPr>
          <p:nvPr/>
        </p:nvPicPr>
        <p:blipFill>
          <a:blip r:embed="rId3"/>
          <a:stretch>
            <a:fillRect/>
          </a:stretch>
        </p:blipFill>
        <p:spPr>
          <a:xfrm>
            <a:off x="1579418" y="1893456"/>
            <a:ext cx="9088582" cy="4221018"/>
          </a:xfrm>
          <a:prstGeom prst="rect">
            <a:avLst/>
          </a:prstGeom>
        </p:spPr>
      </p:pic>
    </p:spTree>
    <p:extLst>
      <p:ext uri="{BB962C8B-B14F-4D97-AF65-F5344CB8AC3E}">
        <p14:creationId xmlns:p14="http://schemas.microsoft.com/office/powerpoint/2010/main" val="309490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5"/>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Business Impact – High</a:t>
            </a:r>
            <a:endParaRPr dirty="0"/>
          </a:p>
        </p:txBody>
      </p:sp>
      <p:sp>
        <p:nvSpPr>
          <p:cNvPr id="467" name="Google Shape;467;p65"/>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468" name="Google Shape;468;p65"/>
          <p:cNvSpPr txBox="1"/>
          <p:nvPr/>
        </p:nvSpPr>
        <p:spPr>
          <a:xfrm>
            <a:off x="548416" y="1518248"/>
            <a:ext cx="10081483" cy="1910751"/>
          </a:xfrm>
          <a:prstGeom prst="rect">
            <a:avLst/>
          </a:prstGeom>
          <a:noFill/>
          <a:ln>
            <a:noFill/>
          </a:ln>
        </p:spPr>
        <p:txBody>
          <a:bodyPr spcFirstLastPara="1" wrap="square" lIns="41475" tIns="41475" rIns="41475" bIns="41475" anchor="t" anchorCtr="0">
            <a:noAutofit/>
          </a:bodyPr>
          <a:lstStyle/>
          <a:p>
            <a:pPr marL="285750" marR="0" lvl="0" indent="-285750" algn="l"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A malicious hacker can gain access to the shell application and various other HTML files which has been shown on the listings and also it has a weak-password flaw as well.</a:t>
            </a:r>
          </a:p>
          <a:p>
            <a:pPr marL="285750" marR="0" lvl="0" indent="-285750" algn="l"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A hacker can get access to shell and upload his own malicious codes to make the site which is trusted by the user vulnerable and hackers room for phishing and tricking users ,which will result in defamation of the website.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8250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474" name="Google Shape;474;p66"/>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a:t>
            </a:r>
            <a:endParaRPr dirty="0"/>
          </a:p>
          <a:p>
            <a:pPr marL="685800" lvl="1" indent="-228600" algn="l" rtl="0">
              <a:lnSpc>
                <a:spcPct val="90000"/>
              </a:lnSpc>
              <a:spcBef>
                <a:spcPts val="500"/>
              </a:spcBef>
              <a:spcAft>
                <a:spcPts val="0"/>
              </a:spcAft>
              <a:buClr>
                <a:schemeClr val="dk1"/>
              </a:buClr>
              <a:buSzPts val="2000"/>
              <a:buChar char="•"/>
            </a:pPr>
            <a:r>
              <a:rPr lang="en-US" sz="2000" dirty="0"/>
              <a:t>2 factor authentication for sensitive data should be added with strong passwords.</a:t>
            </a:r>
          </a:p>
          <a:p>
            <a:pPr marL="685800" lvl="1" indent="-228600" algn="l" rtl="0">
              <a:lnSpc>
                <a:spcPct val="90000"/>
              </a:lnSpc>
              <a:spcBef>
                <a:spcPts val="500"/>
              </a:spcBef>
              <a:spcAft>
                <a:spcPts val="0"/>
              </a:spcAft>
              <a:buClr>
                <a:schemeClr val="dk1"/>
              </a:buClr>
              <a:buSzPts val="2000"/>
              <a:buChar char="•"/>
            </a:pPr>
            <a:r>
              <a:rPr lang="en-US" sz="2000" dirty="0"/>
              <a:t>Find all PII stored and encrypt them with various techniques and also disable all the listings.</a:t>
            </a:r>
          </a:p>
          <a:p>
            <a:pPr marL="457200" lvl="1" indent="0" algn="l" rtl="0">
              <a:lnSpc>
                <a:spcPct val="90000"/>
              </a:lnSpc>
              <a:spcBef>
                <a:spcPts val="500"/>
              </a:spcBef>
              <a:spcAft>
                <a:spcPts val="0"/>
              </a:spcAft>
              <a:buClr>
                <a:schemeClr val="dk1"/>
              </a:buClr>
              <a:buSzPts val="2000"/>
              <a:buNone/>
            </a:pPr>
            <a:endParaRPr lang="en-IN" sz="2000" dirty="0"/>
          </a:p>
          <a:p>
            <a:pPr marL="685800" lvl="1" indent="-101600" algn="l" rtl="0">
              <a:lnSpc>
                <a:spcPct val="90000"/>
              </a:lnSpc>
              <a:spcBef>
                <a:spcPts val="500"/>
              </a:spcBef>
              <a:spcAft>
                <a:spcPts val="0"/>
              </a:spcAft>
              <a:buClr>
                <a:schemeClr val="dk1"/>
              </a:buClr>
              <a:buSzPts val="2000"/>
              <a:buNone/>
            </a:pPr>
            <a:endParaRPr lang="en-IN" sz="2000" dirty="0"/>
          </a:p>
          <a:p>
            <a:pPr marL="685800" lvl="1" indent="-101600" algn="l" rtl="0">
              <a:lnSpc>
                <a:spcPct val="90000"/>
              </a:lnSpc>
              <a:spcBef>
                <a:spcPts val="500"/>
              </a:spcBef>
              <a:spcAft>
                <a:spcPts val="0"/>
              </a:spcAft>
              <a:buClr>
                <a:schemeClr val="dk1"/>
              </a:buClr>
              <a:buSzPts val="2000"/>
              <a:buNone/>
            </a:pPr>
            <a:endParaRPr lang="en-IN" sz="2000" dirty="0"/>
          </a:p>
          <a:p>
            <a:pPr marL="685800" lvl="1" indent="-101600" algn="l" rtl="0">
              <a:lnSpc>
                <a:spcPct val="90000"/>
              </a:lnSpc>
              <a:spcBef>
                <a:spcPts val="500"/>
              </a:spcBef>
              <a:spcAft>
                <a:spcPts val="0"/>
              </a:spcAft>
              <a:buClr>
                <a:schemeClr val="dk1"/>
              </a:buClr>
              <a:buSzPts val="2000"/>
              <a:buNone/>
            </a:pPr>
            <a:endParaRPr lang="en-IN" sz="2000" dirty="0"/>
          </a:p>
        </p:txBody>
      </p:sp>
      <p:sp>
        <p:nvSpPr>
          <p:cNvPr id="475" name="Google Shape;475;p66"/>
          <p:cNvSpPr/>
          <p:nvPr/>
        </p:nvSpPr>
        <p:spPr>
          <a:xfrm>
            <a:off x="838200" y="4960513"/>
            <a:ext cx="11353800" cy="646331"/>
          </a:xfrm>
          <a:prstGeom prst="rect">
            <a:avLst/>
          </a:prstGeom>
          <a:noFill/>
          <a:ln>
            <a:noFill/>
          </a:ln>
        </p:spPr>
        <p:txBody>
          <a:bodyPr spcFirstLastPara="1" wrap="square" lIns="91425" tIns="45700" rIns="91425" bIns="45700" anchor="t" anchorCtr="0">
            <a:noAutofit/>
          </a:bodyPr>
          <a:lstStyle/>
          <a:p>
            <a:pPr lvl="0"/>
            <a:r>
              <a:rPr lang="en-IN" sz="1800" i="1" dirty="0">
                <a:solidFill>
                  <a:schemeClr val="dk1"/>
                </a:solidFill>
                <a:latin typeface="Calibri"/>
                <a:ea typeface="Calibri"/>
                <a:cs typeface="Calibri"/>
                <a:sym typeface="Calibri"/>
              </a:rPr>
              <a:t>https://owasp.org/www-project-top-ten/OWASP_Top_Ten_2017/Top_10-2017_A3-Sensitive_Data_Exposure</a:t>
            </a:r>
            <a:endParaRPr sz="1800" i="1" dirty="0">
              <a:solidFill>
                <a:schemeClr val="dk1"/>
              </a:solidFill>
              <a:latin typeface="Calibri"/>
              <a:ea typeface="Calibri"/>
              <a:cs typeface="Calibri"/>
              <a:sym typeface="Calibri"/>
            </a:endParaRPr>
          </a:p>
        </p:txBody>
      </p:sp>
      <p:sp>
        <p:nvSpPr>
          <p:cNvPr id="476" name="Google Shape;476;p66"/>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2268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383" name="Google Shape;383;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8. Self Redirection/HTML/Developer Flaw </a:t>
            </a:r>
            <a:endParaRPr dirty="0"/>
          </a:p>
        </p:txBody>
      </p:sp>
      <p:graphicFrame>
        <p:nvGraphicFramePr>
          <p:cNvPr id="384" name="Google Shape;384;p53"/>
          <p:cNvGraphicFramePr/>
          <p:nvPr>
            <p:extLst>
              <p:ext uri="{D42A27DB-BD31-4B8C-83A1-F6EECF244321}">
                <p14:modId xmlns:p14="http://schemas.microsoft.com/office/powerpoint/2010/main" val="2467216116"/>
              </p:ext>
            </p:extLst>
          </p:nvPr>
        </p:nvGraphicFramePr>
        <p:xfrm>
          <a:off x="2041311" y="1879765"/>
          <a:ext cx="8109375" cy="282177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Developer Flaw/HTML Flaw </a:t>
                      </a:r>
                      <a:r>
                        <a:rPr lang="en-US" sz="1300" dirty="0">
                          <a:solidFill>
                            <a:srgbClr val="FFFFFF"/>
                          </a:solidFill>
                          <a:latin typeface="Calibri"/>
                          <a:ea typeface="Calibri"/>
                          <a:cs typeface="Calibri"/>
                          <a:sym typeface="Calibri"/>
                        </a:rPr>
                        <a:t>(Severe)</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9933"/>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URL has a major development flaw, as it redirects to password reset link without authentication.</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i="0" u="sng" strike="noStrike" dirty="0">
                          <a:solidFill>
                            <a:schemeClr val="dk1"/>
                          </a:solidFill>
                          <a:latin typeface="Calibri"/>
                          <a:ea typeface="Calibri"/>
                          <a:cs typeface="Calibri"/>
                          <a:sym typeface="Calibri"/>
                        </a:rPr>
                        <a:t>http://15.206.73.33/reset_password/customer.php</a:t>
                      </a:r>
                      <a:endParaRPr sz="1300" b="0"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Password reset</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73580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8" name="Google Shape;11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1. SQL Injection</a:t>
            </a:r>
            <a:endParaRPr/>
          </a:p>
        </p:txBody>
      </p:sp>
      <p:graphicFrame>
        <p:nvGraphicFramePr>
          <p:cNvPr id="119" name="Google Shape;119;p18"/>
          <p:cNvGraphicFramePr/>
          <p:nvPr>
            <p:extLst>
              <p:ext uri="{D42A27DB-BD31-4B8C-83A1-F6EECF244321}">
                <p14:modId xmlns:p14="http://schemas.microsoft.com/office/powerpoint/2010/main" val="3256249534"/>
              </p:ext>
            </p:extLst>
          </p:nvPr>
        </p:nvGraphicFramePr>
        <p:xfrm>
          <a:off x="2041311" y="1879765"/>
          <a:ext cx="8109375" cy="282177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a:solidFill>
                            <a:srgbClr val="FFFFFF"/>
                          </a:solidFill>
                          <a:latin typeface="Calibri"/>
                          <a:ea typeface="Calibri"/>
                          <a:cs typeface="Calibri"/>
                          <a:sym typeface="Calibri"/>
                        </a:rPr>
                        <a:t>SQL Injection</a:t>
                      </a:r>
                      <a:endParaRPr sz="1600">
                        <a:solidFill>
                          <a:srgbClr val="FFFFFF"/>
                        </a:solidFill>
                        <a:latin typeface="Calibri"/>
                        <a:ea typeface="Calibri"/>
                        <a:cs typeface="Calibri"/>
                        <a:sym typeface="Calibri"/>
                      </a:endParaRPr>
                    </a:p>
                    <a:p>
                      <a:pPr marL="0" marR="0" lvl="0" indent="0" algn="ctr" rtl="0">
                        <a:spcBef>
                          <a:spcPts val="0"/>
                        </a:spcBef>
                        <a:spcAft>
                          <a:spcPts val="0"/>
                        </a:spcAft>
                        <a:buNone/>
                      </a:pPr>
                      <a:r>
                        <a:rPr lang="en-US" sz="1300">
                          <a:solidFill>
                            <a:srgbClr val="FFFFFF"/>
                          </a:solidFill>
                          <a:latin typeface="Calibri"/>
                          <a:ea typeface="Calibri"/>
                          <a:cs typeface="Calibri"/>
                          <a:sym typeface="Calibri"/>
                        </a:rPr>
                        <a:t>(Critical)</a:t>
                      </a:r>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mentioned URL </a:t>
                      </a:r>
                      <a:r>
                        <a:rPr lang="en-US" sz="1300" b="1" dirty="0">
                          <a:solidFill>
                            <a:schemeClr val="dk1"/>
                          </a:solidFill>
                          <a:latin typeface="Calibri"/>
                          <a:ea typeface="Calibri"/>
                          <a:cs typeface="Calibri"/>
                          <a:sym typeface="Calibri"/>
                        </a:rPr>
                        <a:t> </a:t>
                      </a:r>
                      <a:r>
                        <a:rPr lang="en-US" sz="1300" dirty="0">
                          <a:solidFill>
                            <a:schemeClr val="dk1"/>
                          </a:solidFill>
                          <a:latin typeface="Calibri"/>
                          <a:ea typeface="Calibri"/>
                          <a:cs typeface="Calibri"/>
                          <a:sym typeface="Calibri"/>
                        </a:rPr>
                        <a:t>is vulnerable to SQL injection attack</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IN" sz="1200" u="sng" dirty="0">
                          <a:solidFill>
                            <a:schemeClr val="tx1"/>
                          </a:solidFill>
                          <a:hlinkClick r:id="rId3">
                            <a:extLst>
                              <a:ext uri="{A12FA001-AC4F-418D-AE19-62706E023703}">
                                <ahyp:hlinkClr xmlns:ahyp="http://schemas.microsoft.com/office/drawing/2018/hyperlinkcolor" val="tx"/>
                              </a:ext>
                            </a:extLst>
                          </a:hlinkClick>
                        </a:rPr>
                        <a:t>http://3.6.90.39/products.php?cat=1</a:t>
                      </a:r>
                      <a:endParaRPr sz="1300" b="0" u="sng" dirty="0">
                        <a:solidFill>
                          <a:schemeClr val="tx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Category(GET parameter)</a:t>
                      </a:r>
                      <a:endParaRPr dirty="0"/>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Payload:</a:t>
                      </a:r>
                      <a:endParaRPr dirty="0"/>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cat=1’</a:t>
                      </a: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85750" indent="-285750">
              <a:spcBef>
                <a:spcPts val="0"/>
              </a:spcBef>
              <a:buSzPts val="2000"/>
            </a:pPr>
            <a:r>
              <a:rPr lang="en-US" sz="2000" dirty="0"/>
              <a:t>Navigate to </a:t>
            </a:r>
            <a:r>
              <a:rPr lang="en-US" sz="2000" u="sng" dirty="0"/>
              <a:t>http://15.206.73.33/login/customer.php</a:t>
            </a:r>
          </a:p>
          <a:p>
            <a:pPr marL="285750" lvl="0" indent="-285750" algn="l" rtl="0">
              <a:lnSpc>
                <a:spcPct val="90000"/>
              </a:lnSpc>
              <a:spcBef>
                <a:spcPts val="0"/>
              </a:spcBef>
              <a:spcAft>
                <a:spcPts val="0"/>
              </a:spcAft>
              <a:buClr>
                <a:schemeClr val="dk1"/>
              </a:buClr>
              <a:buSzPts val="2000"/>
              <a:buChar char="•"/>
            </a:pPr>
            <a:r>
              <a:rPr lang="en-US" sz="2000" b="0" i="0" u="none" strike="noStrike" dirty="0">
                <a:solidFill>
                  <a:schemeClr val="dk1"/>
                </a:solidFill>
                <a:latin typeface="Calibri"/>
                <a:ea typeface="Calibri"/>
                <a:cs typeface="Calibri"/>
                <a:sym typeface="Calibri"/>
              </a:rPr>
              <a:t>You’ll see ,names of top customers , as shown below, memorize any username. </a:t>
            </a:r>
            <a:endParaRPr sz="2000" b="0" i="0" u="none" strike="noStrik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F14D96A-F745-4EC2-9E78-0837799D4CE1}"/>
              </a:ext>
            </a:extLst>
          </p:cNvPr>
          <p:cNvPicPr>
            <a:picLocks noChangeAspect="1"/>
          </p:cNvPicPr>
          <p:nvPr/>
        </p:nvPicPr>
        <p:blipFill>
          <a:blip r:embed="rId3"/>
          <a:stretch>
            <a:fillRect/>
          </a:stretch>
        </p:blipFill>
        <p:spPr>
          <a:xfrm>
            <a:off x="1221309" y="1921163"/>
            <a:ext cx="8892509" cy="4262211"/>
          </a:xfrm>
          <a:prstGeom prst="rect">
            <a:avLst/>
          </a:prstGeom>
        </p:spPr>
      </p:pic>
    </p:spTree>
    <p:extLst>
      <p:ext uri="{BB962C8B-B14F-4D97-AF65-F5344CB8AC3E}">
        <p14:creationId xmlns:p14="http://schemas.microsoft.com/office/powerpoint/2010/main" val="4175909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Char char="•"/>
            </a:pPr>
            <a:r>
              <a:rPr lang="en-US" sz="2000" b="0" i="0" u="none" strike="noStrike" dirty="0">
                <a:solidFill>
                  <a:schemeClr val="dk1"/>
                </a:solidFill>
                <a:latin typeface="Calibri"/>
                <a:ea typeface="Calibri"/>
                <a:cs typeface="Calibri"/>
                <a:sym typeface="Calibri"/>
              </a:rPr>
              <a:t>After memorizing any username, click “forgot your password” and then write the memorize username and click “Reset password” and then and we’ll see the page like </a:t>
            </a:r>
            <a:r>
              <a:rPr lang="en-US" sz="2000" b="0" i="0" u="none" strike="noStrike" dirty="0" err="1">
                <a:solidFill>
                  <a:schemeClr val="dk1"/>
                </a:solidFill>
                <a:latin typeface="Calibri"/>
                <a:ea typeface="Calibri"/>
                <a:cs typeface="Calibri"/>
                <a:sym typeface="Calibri"/>
              </a:rPr>
              <a:t>this,click</a:t>
            </a:r>
            <a:r>
              <a:rPr lang="en-US" sz="2000" b="0" i="0" u="none" strike="noStrike" dirty="0">
                <a:solidFill>
                  <a:schemeClr val="dk1"/>
                </a:solidFill>
                <a:latin typeface="Calibri"/>
                <a:ea typeface="Calibri"/>
                <a:cs typeface="Calibri"/>
                <a:sym typeface="Calibri"/>
              </a:rPr>
              <a:t> send.</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C18C9ECB-6D64-4EDF-B38E-E5BDC103CE80}"/>
              </a:ext>
            </a:extLst>
          </p:cNvPr>
          <p:cNvPicPr>
            <a:picLocks noChangeAspect="1"/>
          </p:cNvPicPr>
          <p:nvPr/>
        </p:nvPicPr>
        <p:blipFill>
          <a:blip r:embed="rId3"/>
          <a:stretch>
            <a:fillRect/>
          </a:stretch>
        </p:blipFill>
        <p:spPr>
          <a:xfrm>
            <a:off x="1191491" y="1834958"/>
            <a:ext cx="9384145" cy="4368741"/>
          </a:xfrm>
          <a:prstGeom prst="rect">
            <a:avLst/>
          </a:prstGeom>
        </p:spPr>
      </p:pic>
    </p:spTree>
    <p:extLst>
      <p:ext uri="{BB962C8B-B14F-4D97-AF65-F5344CB8AC3E}">
        <p14:creationId xmlns:p14="http://schemas.microsoft.com/office/powerpoint/2010/main" val="1121059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Char char="•"/>
            </a:pPr>
            <a:r>
              <a:rPr lang="en-US" sz="2000" b="0" i="0" u="none" strike="noStrike" dirty="0">
                <a:solidFill>
                  <a:schemeClr val="dk1"/>
                </a:solidFill>
                <a:latin typeface="Calibri"/>
                <a:ea typeface="Calibri"/>
                <a:cs typeface="Calibri"/>
                <a:sym typeface="Calibri"/>
              </a:rPr>
              <a:t>Click send and then you’ll see a page like this due to Development/Authentication error, click “click here” button and you’ll redirected to change the password of the </a:t>
            </a:r>
            <a:r>
              <a:rPr lang="en-US" sz="2000" dirty="0"/>
              <a:t>c</a:t>
            </a:r>
            <a:r>
              <a:rPr lang="en-US" sz="2000" b="0" i="0" u="none" strike="noStrike" dirty="0">
                <a:solidFill>
                  <a:schemeClr val="dk1"/>
                </a:solidFill>
                <a:latin typeface="Calibri"/>
                <a:ea typeface="Calibri"/>
                <a:cs typeface="Calibri"/>
                <a:sym typeface="Calibri"/>
              </a:rPr>
              <a:t>ustomer.</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AF67CC6C-ADDC-486D-B05B-595F9B732035}"/>
              </a:ext>
            </a:extLst>
          </p:cNvPr>
          <p:cNvPicPr>
            <a:picLocks noChangeAspect="1"/>
          </p:cNvPicPr>
          <p:nvPr/>
        </p:nvPicPr>
        <p:blipFill rotWithShape="1">
          <a:blip r:embed="rId3"/>
          <a:srcRect r="10393" b="25603"/>
          <a:stretch/>
        </p:blipFill>
        <p:spPr>
          <a:xfrm>
            <a:off x="315319" y="2064473"/>
            <a:ext cx="10935852" cy="2960108"/>
          </a:xfrm>
          <a:prstGeom prst="rect">
            <a:avLst/>
          </a:prstGeom>
        </p:spPr>
      </p:pic>
    </p:spTree>
    <p:extLst>
      <p:ext uri="{BB962C8B-B14F-4D97-AF65-F5344CB8AC3E}">
        <p14:creationId xmlns:p14="http://schemas.microsoft.com/office/powerpoint/2010/main" val="251656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342900">
              <a:spcBef>
                <a:spcPts val="0"/>
              </a:spcBef>
              <a:buSzPts val="2000"/>
            </a:pPr>
            <a:r>
              <a:rPr lang="en-US" sz="2000" b="0" i="0" u="none" strike="noStrike" dirty="0">
                <a:solidFill>
                  <a:schemeClr val="dk1"/>
                </a:solidFill>
                <a:latin typeface="Calibri"/>
                <a:ea typeface="Calibri"/>
                <a:cs typeface="Calibri"/>
                <a:sym typeface="Calibri"/>
              </a:rPr>
              <a:t>You’ll be redirected to change password of the customer id, and also you’ll be automatically logged in to that customer’s account even if you don’t change the password, You can change the password for completely takeover the customer id.(This page comes up looks like this)</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DB8F94FB-1D35-4BC4-8E6B-D7BD5F22BF26}"/>
              </a:ext>
            </a:extLst>
          </p:cNvPr>
          <p:cNvPicPr>
            <a:picLocks noChangeAspect="1"/>
          </p:cNvPicPr>
          <p:nvPr/>
        </p:nvPicPr>
        <p:blipFill>
          <a:blip r:embed="rId3"/>
          <a:stretch>
            <a:fillRect/>
          </a:stretch>
        </p:blipFill>
        <p:spPr>
          <a:xfrm>
            <a:off x="1254929" y="2109302"/>
            <a:ext cx="9441998" cy="4343776"/>
          </a:xfrm>
          <a:prstGeom prst="rect">
            <a:avLst/>
          </a:prstGeom>
        </p:spPr>
      </p:pic>
    </p:spTree>
    <p:extLst>
      <p:ext uri="{BB962C8B-B14F-4D97-AF65-F5344CB8AC3E}">
        <p14:creationId xmlns:p14="http://schemas.microsoft.com/office/powerpoint/2010/main" val="2081614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5"/>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Business Impact – High</a:t>
            </a:r>
            <a:endParaRPr dirty="0"/>
          </a:p>
        </p:txBody>
      </p:sp>
      <p:sp>
        <p:nvSpPr>
          <p:cNvPr id="467" name="Google Shape;467;p65"/>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468" name="Google Shape;468;p65"/>
          <p:cNvSpPr txBox="1"/>
          <p:nvPr/>
        </p:nvSpPr>
        <p:spPr>
          <a:xfrm>
            <a:off x="548416" y="1518248"/>
            <a:ext cx="10081483" cy="1910751"/>
          </a:xfrm>
          <a:prstGeom prst="rect">
            <a:avLst/>
          </a:prstGeom>
          <a:noFill/>
          <a:ln>
            <a:noFill/>
          </a:ln>
        </p:spPr>
        <p:txBody>
          <a:bodyPr spcFirstLastPara="1" wrap="square" lIns="41475" tIns="41475" rIns="41475" bIns="41475" anchor="t" anchorCtr="0">
            <a:noAutofit/>
          </a:bodyPr>
          <a:lstStyle/>
          <a:p>
            <a:pPr marL="285750" marR="0" lvl="0" indent="-285750" algn="l"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Business impact is as high as a malicious hacker can get access to every user in the website and can login and perform task for his benefits .This makes the site vulnerable for security of customers . Results in defamation of the website as the user trust it.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5607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474" name="Google Shape;474;p66"/>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Take the following precautions:</a:t>
            </a:r>
            <a:endParaRPr dirty="0"/>
          </a:p>
          <a:p>
            <a:pPr marL="685800" lvl="1" indent="-228600" algn="l" rtl="0">
              <a:lnSpc>
                <a:spcPct val="90000"/>
              </a:lnSpc>
              <a:spcBef>
                <a:spcPts val="500"/>
              </a:spcBef>
              <a:spcAft>
                <a:spcPts val="0"/>
              </a:spcAft>
              <a:buClr>
                <a:schemeClr val="dk1"/>
              </a:buClr>
              <a:buSzPts val="2000"/>
              <a:buChar char="•"/>
            </a:pPr>
            <a:r>
              <a:rPr lang="en-US" sz="2000" dirty="0"/>
              <a:t>Better Authentication should be provided and re-direction site must be re-checked before in action.</a:t>
            </a:r>
          </a:p>
          <a:p>
            <a:pPr marL="685800" lvl="1" indent="-228600" algn="l" rtl="0">
              <a:lnSpc>
                <a:spcPct val="90000"/>
              </a:lnSpc>
              <a:spcBef>
                <a:spcPts val="500"/>
              </a:spcBef>
              <a:spcAft>
                <a:spcPts val="0"/>
              </a:spcAft>
              <a:buClr>
                <a:schemeClr val="dk1"/>
              </a:buClr>
              <a:buSzPts val="2000"/>
              <a:buChar char="•"/>
            </a:pPr>
            <a:r>
              <a:rPr lang="en-US" sz="2000" dirty="0"/>
              <a:t>Proper authentication access should be there.</a:t>
            </a:r>
          </a:p>
          <a:p>
            <a:pPr marL="457200" lvl="1" indent="0" algn="l" rtl="0">
              <a:lnSpc>
                <a:spcPct val="90000"/>
              </a:lnSpc>
              <a:spcBef>
                <a:spcPts val="500"/>
              </a:spcBef>
              <a:spcAft>
                <a:spcPts val="0"/>
              </a:spcAft>
              <a:buClr>
                <a:schemeClr val="dk1"/>
              </a:buClr>
              <a:buSzPts val="2000"/>
              <a:buNone/>
            </a:pPr>
            <a:endParaRPr lang="en-IN" sz="2000" dirty="0"/>
          </a:p>
          <a:p>
            <a:pPr marL="685800" lvl="1" indent="-101600" algn="l" rtl="0">
              <a:lnSpc>
                <a:spcPct val="90000"/>
              </a:lnSpc>
              <a:spcBef>
                <a:spcPts val="500"/>
              </a:spcBef>
              <a:spcAft>
                <a:spcPts val="0"/>
              </a:spcAft>
              <a:buClr>
                <a:schemeClr val="dk1"/>
              </a:buClr>
              <a:buSzPts val="2000"/>
              <a:buNone/>
            </a:pPr>
            <a:endParaRPr lang="en-IN" sz="2000" dirty="0"/>
          </a:p>
          <a:p>
            <a:pPr marL="685800" lvl="1" indent="-101600" algn="l" rtl="0">
              <a:lnSpc>
                <a:spcPct val="90000"/>
              </a:lnSpc>
              <a:spcBef>
                <a:spcPts val="500"/>
              </a:spcBef>
              <a:spcAft>
                <a:spcPts val="0"/>
              </a:spcAft>
              <a:buClr>
                <a:schemeClr val="dk1"/>
              </a:buClr>
              <a:buSzPts val="2000"/>
              <a:buNone/>
            </a:pPr>
            <a:endParaRPr lang="en-IN" sz="2000" dirty="0"/>
          </a:p>
          <a:p>
            <a:pPr marL="685800" lvl="1" indent="-101600" algn="l" rtl="0">
              <a:lnSpc>
                <a:spcPct val="90000"/>
              </a:lnSpc>
              <a:spcBef>
                <a:spcPts val="500"/>
              </a:spcBef>
              <a:spcAft>
                <a:spcPts val="0"/>
              </a:spcAft>
              <a:buClr>
                <a:schemeClr val="dk1"/>
              </a:buClr>
              <a:buSzPts val="2000"/>
              <a:buNone/>
            </a:pPr>
            <a:endParaRPr lang="en-IN" sz="2000" dirty="0"/>
          </a:p>
        </p:txBody>
      </p:sp>
      <p:sp>
        <p:nvSpPr>
          <p:cNvPr id="475" name="Google Shape;475;p66"/>
          <p:cNvSpPr/>
          <p:nvPr/>
        </p:nvSpPr>
        <p:spPr>
          <a:xfrm>
            <a:off x="838200" y="4960513"/>
            <a:ext cx="11353800" cy="646331"/>
          </a:xfrm>
          <a:prstGeom prst="rect">
            <a:avLst/>
          </a:prstGeom>
          <a:noFill/>
          <a:ln>
            <a:noFill/>
          </a:ln>
        </p:spPr>
        <p:txBody>
          <a:bodyPr spcFirstLastPara="1" wrap="square" lIns="91425" tIns="45700" rIns="91425" bIns="45700" anchor="t" anchorCtr="0">
            <a:noAutofit/>
          </a:bodyPr>
          <a:lstStyle/>
          <a:p>
            <a:pPr lvl="0"/>
            <a:r>
              <a:rPr lang="en-IN" sz="1800" i="1" dirty="0">
                <a:solidFill>
                  <a:schemeClr val="dk1"/>
                </a:solidFill>
                <a:latin typeface="Calibri"/>
                <a:ea typeface="Calibri"/>
                <a:cs typeface="Calibri"/>
                <a:sym typeface="Calibri"/>
              </a:rPr>
              <a:t>https://owasp.org/index.php/Testing_Multiple_Factors_Authentication_(OWASP-AT-009)</a:t>
            </a:r>
            <a:endParaRPr sz="1800" i="1" dirty="0">
              <a:solidFill>
                <a:schemeClr val="dk1"/>
              </a:solidFill>
              <a:latin typeface="Calibri"/>
              <a:ea typeface="Calibri"/>
              <a:cs typeface="Calibri"/>
              <a:sym typeface="Calibri"/>
            </a:endParaRPr>
          </a:p>
        </p:txBody>
      </p:sp>
      <p:sp>
        <p:nvSpPr>
          <p:cNvPr id="476" name="Google Shape;476;p66"/>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9260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sp>
        <p:nvSpPr>
          <p:cNvPr id="329" name="Google Shape;32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9. Multiple Vulnerabilities found in blog site(PII Leakage, Temporary XSS and more)</a:t>
            </a:r>
            <a:endParaRPr dirty="0"/>
          </a:p>
        </p:txBody>
      </p:sp>
      <p:graphicFrame>
        <p:nvGraphicFramePr>
          <p:cNvPr id="330" name="Google Shape;330;p46"/>
          <p:cNvGraphicFramePr/>
          <p:nvPr>
            <p:extLst>
              <p:ext uri="{D42A27DB-BD31-4B8C-83A1-F6EECF244321}">
                <p14:modId xmlns:p14="http://schemas.microsoft.com/office/powerpoint/2010/main" val="3656159569"/>
              </p:ext>
            </p:extLst>
          </p:nvPr>
        </p:nvGraphicFramePr>
        <p:xfrm>
          <a:off x="2041311" y="2078290"/>
          <a:ext cx="8109375" cy="485676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Multiple vulnerabilities in blog site</a:t>
                      </a:r>
                      <a:br>
                        <a:rPr lang="en-US" sz="1600" dirty="0">
                          <a:solidFill>
                            <a:srgbClr val="FFFFFF"/>
                          </a:solidFill>
                          <a:latin typeface="Calibri"/>
                          <a:ea typeface="Calibri"/>
                          <a:cs typeface="Calibri"/>
                          <a:sym typeface="Calibri"/>
                        </a:rPr>
                      </a:br>
                      <a:r>
                        <a:rPr lang="en-US" sz="1300" dirty="0">
                          <a:solidFill>
                            <a:srgbClr val="FFFFFF"/>
                          </a:solidFill>
                          <a:latin typeface="Calibri"/>
                          <a:ea typeface="Calibri"/>
                          <a:cs typeface="Calibri"/>
                          <a:sym typeface="Calibri"/>
                        </a:rPr>
                        <a:t>(PII leakage,</a:t>
                      </a:r>
                    </a:p>
                    <a:p>
                      <a:pPr marL="0" marR="0" lvl="0" indent="0" algn="ctr" rtl="0">
                        <a:spcBef>
                          <a:spcPts val="0"/>
                        </a:spcBef>
                        <a:spcAft>
                          <a:spcPts val="0"/>
                        </a:spcAft>
                        <a:buNone/>
                      </a:pPr>
                      <a:r>
                        <a:rPr lang="en-US" sz="1300" dirty="0">
                          <a:solidFill>
                            <a:srgbClr val="FFFFFF"/>
                          </a:solidFill>
                          <a:latin typeface="Calibri"/>
                          <a:ea typeface="Calibri"/>
                          <a:cs typeface="Calibri"/>
                          <a:sym typeface="Calibri"/>
                        </a:rPr>
                        <a:t>Temporary XSS and ){critical}</a:t>
                      </a:r>
                      <a:endParaRPr sz="1300" dirty="0">
                        <a:solidFill>
                          <a:srgbClr val="FFFFFF"/>
                        </a:solidFill>
                        <a:latin typeface="Calibri"/>
                        <a:ea typeface="Calibri"/>
                        <a:cs typeface="Calibri"/>
                        <a:sym typeface="Calibri"/>
                      </a:endParaRPr>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endParaRPr lang="en-US"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Below are the affected parameters and </a:t>
                      </a:r>
                      <a:r>
                        <a:rPr lang="en-US" sz="1300" dirty="0" err="1">
                          <a:solidFill>
                            <a:schemeClr val="dk1"/>
                          </a:solidFill>
                          <a:latin typeface="Calibri"/>
                          <a:ea typeface="Calibri"/>
                          <a:cs typeface="Calibri"/>
                          <a:sym typeface="Calibri"/>
                        </a:rPr>
                        <a:t>url</a:t>
                      </a:r>
                      <a:r>
                        <a:rPr lang="en-US" sz="1300" dirty="0">
                          <a:solidFill>
                            <a:schemeClr val="dk1"/>
                          </a:solidFill>
                          <a:latin typeface="Calibri"/>
                          <a:ea typeface="Calibri"/>
                          <a:cs typeface="Calibri"/>
                          <a:sym typeface="Calibri"/>
                        </a:rPr>
                        <a:t> of blog site.</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endParaRPr sz="1300" b="0" i="0" u="none" strike="noStrike" dirty="0">
                        <a:solidFill>
                          <a:schemeClr val="dk1"/>
                        </a:solidFill>
                        <a:latin typeface="Calibri"/>
                        <a:ea typeface="Calibri"/>
                        <a:cs typeface="Calibri"/>
                        <a:sym typeface="Calibri"/>
                      </a:endParaRPr>
                    </a:p>
                    <a:p>
                      <a:pPr marL="368300" marR="0" lvl="0" indent="-285750" algn="l" rtl="0">
                        <a:spcBef>
                          <a:spcPts val="0"/>
                        </a:spcBef>
                        <a:spcAft>
                          <a:spcPts val="0"/>
                        </a:spcAft>
                        <a:buClr>
                          <a:schemeClr val="dk1"/>
                        </a:buClr>
                        <a:buSzPts val="1300"/>
                        <a:buFont typeface="Arial" panose="020B0604020202020204" pitchFamily="34" charset="0"/>
                        <a:buChar char="•"/>
                      </a:pPr>
                      <a:r>
                        <a:rPr lang="en-IN" sz="1300" b="0" dirty="0">
                          <a:solidFill>
                            <a:schemeClr val="tx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http://15.206.73.33/wondercms/</a:t>
                      </a:r>
                      <a:endParaRPr lang="en-IN" sz="1300" b="0" dirty="0">
                        <a:solidFill>
                          <a:schemeClr val="tx1"/>
                        </a:solidFill>
                        <a:latin typeface="Calibri"/>
                        <a:ea typeface="Calibri"/>
                        <a:cs typeface="Calibri"/>
                        <a:sym typeface="Calibri"/>
                      </a:endParaRPr>
                    </a:p>
                    <a:p>
                      <a:pPr marL="368300" marR="0" lvl="0" indent="-285750" algn="l" rtl="0">
                        <a:spcBef>
                          <a:spcPts val="0"/>
                        </a:spcBef>
                        <a:spcAft>
                          <a:spcPts val="0"/>
                        </a:spcAft>
                        <a:buClr>
                          <a:schemeClr val="dk1"/>
                        </a:buClr>
                        <a:buSzPts val="1300"/>
                        <a:buFont typeface="Arial" panose="020B0604020202020204" pitchFamily="34" charset="0"/>
                        <a:buChar char="•"/>
                      </a:pPr>
                      <a:r>
                        <a:rPr lang="en-IN" sz="1300" b="0" u="sng" dirty="0">
                          <a:solidFill>
                            <a:schemeClr val="dk1"/>
                          </a:solidFill>
                          <a:latin typeface="Calibri"/>
                          <a:ea typeface="Calibri"/>
                          <a:cs typeface="Calibri"/>
                          <a:sym typeface="Calibri"/>
                        </a:rPr>
                        <a:t>http://15.206.73.33/wondercms/files/b374kmini.php</a:t>
                      </a:r>
                      <a:endParaRPr sz="1300" b="0"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300" b="1" dirty="0">
                          <a:solidFill>
                            <a:schemeClr val="dk1"/>
                          </a:solidFill>
                          <a:latin typeface="Calibri"/>
                          <a:ea typeface="Calibri"/>
                          <a:cs typeface="Calibri"/>
                          <a:sym typeface="Calibri"/>
                        </a:rPr>
                        <a:t>Affected Parameters :</a:t>
                      </a:r>
                      <a:endParaRPr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300" b="0" dirty="0">
                          <a:solidFill>
                            <a:schemeClr val="dk1"/>
                          </a:solidFill>
                          <a:latin typeface="Calibri"/>
                          <a:ea typeface="Calibri"/>
                          <a:cs typeface="Calibri"/>
                          <a:sym typeface="Calibri"/>
                        </a:rPr>
                        <a:t>File upload(post)</a:t>
                      </a:r>
                    </a:p>
                    <a:p>
                      <a:pPr marL="0" marR="0" lvl="0" indent="0" algn="l" defTabSz="914400" rtl="0" eaLnBrk="1" fontAlgn="auto" latinLnBrk="0" hangingPunct="1">
                        <a:lnSpc>
                          <a:spcPct val="100000"/>
                        </a:lnSpc>
                        <a:spcBef>
                          <a:spcPts val="0"/>
                        </a:spcBef>
                        <a:spcAft>
                          <a:spcPts val="0"/>
                        </a:spcAft>
                        <a:buClr>
                          <a:schemeClr val="dk1"/>
                        </a:buClr>
                        <a:buSzPts val="1300"/>
                        <a:buFont typeface="Arial"/>
                        <a:buNone/>
                        <a:tabLst/>
                        <a:defRPr/>
                      </a:pPr>
                      <a:endParaRPr lang="en-US" sz="1300" b="1"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300"/>
                        <a:buFont typeface="Arial"/>
                        <a:buNone/>
                        <a:tabLst/>
                        <a:defRPr/>
                      </a:pPr>
                      <a:r>
                        <a:rPr lang="en-US" sz="1300" b="1" dirty="0">
                          <a:solidFill>
                            <a:schemeClr val="dk1"/>
                          </a:solidFill>
                          <a:latin typeface="Calibri"/>
                          <a:ea typeface="Calibri"/>
                          <a:cs typeface="Calibri"/>
                          <a:sym typeface="Calibri"/>
                        </a:rPr>
                        <a:t>Affected URL :</a:t>
                      </a:r>
                      <a:endParaRPr lang="en-US"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panose="020B0604020202020204" pitchFamily="34" charset="0"/>
                        <a:buChar char="•"/>
                      </a:pPr>
                      <a:r>
                        <a:rPr lang="en-IN" sz="1300" b="0" dirty="0">
                          <a:solidFill>
                            <a:schemeClr val="tx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http://15.206.73.33/wondercms/home</a:t>
                      </a:r>
                      <a:endParaRPr lang="en-IN" sz="1300" b="0" dirty="0">
                        <a:solidFill>
                          <a:schemeClr val="tx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panose="020B0604020202020204" pitchFamily="34" charset="0"/>
                        <a:buNone/>
                      </a:pPr>
                      <a:endParaRPr lang="en-IN" sz="13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300" b="1" dirty="0">
                          <a:solidFill>
                            <a:schemeClr val="dk1"/>
                          </a:solidFill>
                          <a:latin typeface="Calibri"/>
                          <a:ea typeface="Calibri"/>
                          <a:cs typeface="Calibri"/>
                          <a:sym typeface="Calibri"/>
                        </a:rPr>
                        <a:t>Affected Parameters :</a:t>
                      </a:r>
                      <a:endParaRPr lang="en-US"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panose="020B0604020202020204" pitchFamily="34" charset="0"/>
                        <a:buChar char="•"/>
                      </a:pPr>
                      <a:r>
                        <a:rPr lang="en-US" sz="1300" b="0" dirty="0">
                          <a:solidFill>
                            <a:schemeClr val="dk1"/>
                          </a:solidFill>
                          <a:latin typeface="Calibri"/>
                          <a:ea typeface="Calibri"/>
                          <a:cs typeface="Calibri"/>
                          <a:sym typeface="Calibri"/>
                        </a:rPr>
                        <a:t>Files(GET)</a:t>
                      </a:r>
                    </a:p>
                    <a:p>
                      <a:pPr marL="0" marR="0" lvl="0" indent="0" algn="l" rtl="0">
                        <a:spcBef>
                          <a:spcPts val="0"/>
                        </a:spcBef>
                        <a:spcAft>
                          <a:spcPts val="0"/>
                        </a:spcAft>
                        <a:buClr>
                          <a:schemeClr val="dk1"/>
                        </a:buClr>
                        <a:buSzPts val="1300"/>
                        <a:buFont typeface="Arial" panose="020B0604020202020204" pitchFamily="34" charset="0"/>
                        <a:buNone/>
                      </a:pPr>
                      <a:endParaRPr lang="en-US" sz="13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300"/>
                        <a:buFont typeface="Arial"/>
                        <a:buNone/>
                        <a:tabLst/>
                        <a:defRPr/>
                      </a:pPr>
                      <a:r>
                        <a:rPr lang="en-US" sz="1300" b="1" dirty="0">
                          <a:solidFill>
                            <a:schemeClr val="dk1"/>
                          </a:solidFill>
                          <a:latin typeface="Calibri"/>
                          <a:ea typeface="Calibri"/>
                          <a:cs typeface="Calibri"/>
                          <a:sym typeface="Calibri"/>
                        </a:rPr>
                        <a:t>Affected URL :</a:t>
                      </a:r>
                      <a:endParaRPr lang="en-US" sz="13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panose="020B0604020202020204" pitchFamily="34" charset="0"/>
                        <a:buChar char="•"/>
                      </a:pPr>
                      <a:r>
                        <a:rPr lang="en-US" sz="1300" b="0" u="sng" dirty="0">
                          <a:solidFill>
                            <a:schemeClr val="tx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http://15.206.73.33/wondercms/files/shell.php</a:t>
                      </a:r>
                      <a:endParaRPr lang="en-US" sz="1300" b="0" u="sng" dirty="0">
                        <a:solidFill>
                          <a:schemeClr val="tx1"/>
                        </a:solidFill>
                        <a:latin typeface="Calibri"/>
                        <a:ea typeface="Calibri"/>
                        <a:cs typeface="Calibri"/>
                        <a:sym typeface="Calibri"/>
                      </a:endParaRPr>
                    </a:p>
                    <a:p>
                      <a:pPr marL="0" marR="0" lvl="0" indent="0" algn="l" rtl="0">
                        <a:spcBef>
                          <a:spcPts val="0"/>
                        </a:spcBef>
                        <a:spcAft>
                          <a:spcPts val="0"/>
                        </a:spcAft>
                        <a:buClr>
                          <a:schemeClr val="dk1"/>
                        </a:buClr>
                        <a:buSzPts val="1300"/>
                        <a:buFont typeface="Arial" panose="020B0604020202020204" pitchFamily="34" charset="0"/>
                        <a:buNone/>
                      </a:pPr>
                      <a:endParaRPr lang="en-US" sz="1300" b="0" u="sng"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300"/>
                        <a:buFont typeface="Arial" panose="020B0604020202020204" pitchFamily="34" charset="0"/>
                        <a:buNone/>
                        <a:tabLst/>
                        <a:defRPr/>
                      </a:pPr>
                      <a:r>
                        <a:rPr lang="en-US" sz="1300" b="1" dirty="0">
                          <a:solidFill>
                            <a:schemeClr val="dk1"/>
                          </a:solidFill>
                          <a:latin typeface="Calibri"/>
                          <a:ea typeface="Calibri"/>
                          <a:cs typeface="Calibri"/>
                          <a:sym typeface="Calibri"/>
                        </a:rPr>
                        <a:t>Affected Parameters :</a:t>
                      </a:r>
                      <a:endParaRPr lang="en-US" sz="13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panose="020B0604020202020204" pitchFamily="34" charset="0"/>
                        <a:buChar char="•"/>
                      </a:pPr>
                      <a:r>
                        <a:rPr lang="en-US" sz="1300" b="0" dirty="0">
                          <a:solidFill>
                            <a:schemeClr val="dk1"/>
                          </a:solidFill>
                          <a:latin typeface="Calibri"/>
                          <a:ea typeface="Calibri"/>
                          <a:cs typeface="Calibri"/>
                          <a:sym typeface="Calibri"/>
                        </a:rPr>
                        <a:t>Shell upload</a:t>
                      </a:r>
                    </a:p>
                    <a:p>
                      <a:pPr marL="0" marR="0" lvl="0" indent="0" algn="l" rtl="0">
                        <a:spcBef>
                          <a:spcPts val="0"/>
                        </a:spcBef>
                        <a:spcAft>
                          <a:spcPts val="0"/>
                        </a:spcAft>
                        <a:buClr>
                          <a:schemeClr val="dk1"/>
                        </a:buClr>
                        <a:buSzPts val="1300"/>
                        <a:buFont typeface="Arial" panose="020B0604020202020204" pitchFamily="34" charset="0"/>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p>
                      <a:pPr marL="285750" marR="0" lvl="0" indent="-203200" algn="l" rtl="0">
                        <a:spcBef>
                          <a:spcPts val="0"/>
                        </a:spcBef>
                        <a:spcAft>
                          <a:spcPts val="0"/>
                        </a:spcAft>
                        <a:buClr>
                          <a:schemeClr val="dk1"/>
                        </a:buClr>
                        <a:buSzPts val="1300"/>
                        <a:buFont typeface="Arial"/>
                        <a:buNone/>
                      </a:pPr>
                      <a:endParaRPr sz="1300" b="0" dirty="0">
                        <a:solidFill>
                          <a:schemeClr val="dk1"/>
                        </a:solidFill>
                        <a:latin typeface="Calibri"/>
                        <a:ea typeface="Calibri"/>
                        <a:cs typeface="Calibri"/>
                        <a:sym typeface="Calibri"/>
                      </a:endParaRPr>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19279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342900">
              <a:spcBef>
                <a:spcPts val="0"/>
              </a:spcBef>
              <a:buSzPts val="2000"/>
            </a:pPr>
            <a:r>
              <a:rPr lang="en-US" sz="2000" dirty="0"/>
              <a:t>At the front page of the blog site we can directly find the login option, that says “click here to  login, the password is ADMIN” by clicking on it, it will redirects to the login page where just by entering ‘ADMIN’ as password one can get access to the admin account of this site. This is a proper examples of </a:t>
            </a:r>
            <a:r>
              <a:rPr lang="en-US" sz="2000" b="1" dirty="0"/>
              <a:t>server side misconfiguration</a:t>
            </a:r>
            <a:r>
              <a:rPr lang="en-US" sz="2000" dirty="0"/>
              <a:t>.</a:t>
            </a:r>
          </a:p>
          <a:p>
            <a:pPr marL="342900">
              <a:spcBef>
                <a:spcPts val="0"/>
              </a:spcBef>
              <a:buSzPts val="2000"/>
            </a:pPr>
            <a:r>
              <a:rPr lang="en-US" sz="2000" b="0" i="0" u="none" strike="noStrike" dirty="0">
                <a:solidFill>
                  <a:schemeClr val="dk1"/>
                </a:solidFill>
                <a:latin typeface="Calibri"/>
                <a:ea typeface="Calibri"/>
                <a:cs typeface="Calibri"/>
                <a:sym typeface="Calibri"/>
              </a:rPr>
              <a:t>The logged in page looks like below,</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43206516-1D64-406A-A075-2B6FA42E984E}"/>
              </a:ext>
            </a:extLst>
          </p:cNvPr>
          <p:cNvPicPr>
            <a:picLocks noChangeAspect="1"/>
          </p:cNvPicPr>
          <p:nvPr/>
        </p:nvPicPr>
        <p:blipFill>
          <a:blip r:embed="rId3"/>
          <a:stretch>
            <a:fillRect/>
          </a:stretch>
        </p:blipFill>
        <p:spPr>
          <a:xfrm>
            <a:off x="1413164" y="2493818"/>
            <a:ext cx="9097817" cy="4039900"/>
          </a:xfrm>
          <a:prstGeom prst="rect">
            <a:avLst/>
          </a:prstGeom>
        </p:spPr>
      </p:pic>
    </p:spTree>
    <p:extLst>
      <p:ext uri="{BB962C8B-B14F-4D97-AF65-F5344CB8AC3E}">
        <p14:creationId xmlns:p14="http://schemas.microsoft.com/office/powerpoint/2010/main" val="3908329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342900">
              <a:spcBef>
                <a:spcPts val="0"/>
              </a:spcBef>
              <a:buSzPts val="2000"/>
            </a:pPr>
            <a:r>
              <a:rPr lang="en-US" sz="2000" dirty="0"/>
              <a:t>When we login as the admin, at the first page of the site we can see some text written as “It’s Alive! _ _ _” If we click on it, the html codes just starts running and one malicious hacker can easily make changes and can use the page as his/her phishing portal . This is a classic example of </a:t>
            </a:r>
            <a:r>
              <a:rPr lang="en-US" sz="2000" b="1" dirty="0"/>
              <a:t>Temporary XSS</a:t>
            </a:r>
            <a:r>
              <a:rPr lang="en-US" sz="2000" dirty="0"/>
              <a:t>.</a:t>
            </a:r>
            <a:endParaRPr sz="2000" b="0" i="0" u="none" strike="noStrik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AD4BFCA-AA88-4161-9211-7DD7267747D3}"/>
              </a:ext>
            </a:extLst>
          </p:cNvPr>
          <p:cNvPicPr>
            <a:picLocks noChangeAspect="1"/>
          </p:cNvPicPr>
          <p:nvPr/>
        </p:nvPicPr>
        <p:blipFill>
          <a:blip r:embed="rId3"/>
          <a:stretch>
            <a:fillRect/>
          </a:stretch>
        </p:blipFill>
        <p:spPr>
          <a:xfrm>
            <a:off x="1422399" y="2483475"/>
            <a:ext cx="9347201" cy="3686416"/>
          </a:xfrm>
          <a:prstGeom prst="rect">
            <a:avLst/>
          </a:prstGeom>
        </p:spPr>
      </p:pic>
    </p:spTree>
    <p:extLst>
      <p:ext uri="{BB962C8B-B14F-4D97-AF65-F5344CB8AC3E}">
        <p14:creationId xmlns:p14="http://schemas.microsoft.com/office/powerpoint/2010/main" val="241551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342900">
              <a:spcBef>
                <a:spcPts val="0"/>
              </a:spcBef>
              <a:buSzPts val="2000"/>
            </a:pPr>
            <a:r>
              <a:rPr lang="en-US" sz="2000" dirty="0"/>
              <a:t>As we have are inside the admin account ,if we select the settings option and go to file menu we can see some files with extension ‘.php’ which can give information about the site and also very much capable of taking over the site . Here, if we select the </a:t>
            </a:r>
            <a:r>
              <a:rPr lang="en-US" sz="2000" dirty="0">
                <a:solidFill>
                  <a:schemeClr val="tx1"/>
                </a:solidFill>
                <a:hlinkClick r:id="rId3">
                  <a:extLst>
                    <a:ext uri="{A12FA001-AC4F-418D-AE19-62706E023703}">
                      <ahyp:hlinkClr xmlns:ahyp="http://schemas.microsoft.com/office/drawing/2018/hyperlinkcolor" val="tx"/>
                    </a:ext>
                  </a:extLst>
                </a:hlinkClick>
              </a:rPr>
              <a:t>http://15.206.73.33/wondercms/files/b374kmini.php</a:t>
            </a:r>
            <a:endParaRPr lang="en-US" sz="2000" dirty="0">
              <a:solidFill>
                <a:schemeClr val="tx1"/>
              </a:solidFill>
            </a:endParaRPr>
          </a:p>
          <a:p>
            <a:pPr marL="0" indent="0">
              <a:spcBef>
                <a:spcPts val="0"/>
              </a:spcBef>
              <a:buSzPts val="2000"/>
              <a:buNone/>
            </a:pPr>
            <a:r>
              <a:rPr lang="en-US" sz="2000" dirty="0"/>
              <a:t> option it will redirect us to a page which will give us many crucial information like server </a:t>
            </a:r>
            <a:r>
              <a:rPr lang="en-US" sz="2000" dirty="0" err="1"/>
              <a:t>ip</a:t>
            </a:r>
            <a:r>
              <a:rPr lang="en-US" sz="2000" dirty="0"/>
              <a:t> address  . Linux IP address, the server type , the database ,shell , the php info, uploads also one can mail    someone with the admins account which can be termed as Phishing (Social Engineering). </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BBBB7874-B173-49A6-A904-79303FFC35F0}"/>
              </a:ext>
            </a:extLst>
          </p:cNvPr>
          <p:cNvPicPr>
            <a:picLocks noChangeAspect="1"/>
          </p:cNvPicPr>
          <p:nvPr/>
        </p:nvPicPr>
        <p:blipFill>
          <a:blip r:embed="rId4"/>
          <a:stretch>
            <a:fillRect/>
          </a:stretch>
        </p:blipFill>
        <p:spPr>
          <a:xfrm>
            <a:off x="213701" y="3353903"/>
            <a:ext cx="5786379" cy="3166970"/>
          </a:xfrm>
          <a:prstGeom prst="rect">
            <a:avLst/>
          </a:prstGeom>
        </p:spPr>
      </p:pic>
      <p:pic>
        <p:nvPicPr>
          <p:cNvPr id="5" name="Picture 4">
            <a:extLst>
              <a:ext uri="{FF2B5EF4-FFF2-40B4-BE49-F238E27FC236}">
                <a16:creationId xmlns:a16="http://schemas.microsoft.com/office/drawing/2014/main" id="{B85CB4C5-C8BD-4C78-B4BC-2C5A37FEBB7F}"/>
              </a:ext>
            </a:extLst>
          </p:cNvPr>
          <p:cNvPicPr>
            <a:picLocks noChangeAspect="1"/>
          </p:cNvPicPr>
          <p:nvPr/>
        </p:nvPicPr>
        <p:blipFill rotWithShape="1">
          <a:blip r:embed="rId5"/>
          <a:srcRect r="24014" b="22065"/>
          <a:stretch/>
        </p:blipFill>
        <p:spPr>
          <a:xfrm>
            <a:off x="6191921" y="3286109"/>
            <a:ext cx="5849993" cy="3234764"/>
          </a:xfrm>
          <a:prstGeom prst="rect">
            <a:avLst/>
          </a:prstGeom>
        </p:spPr>
      </p:pic>
    </p:spTree>
    <p:extLst>
      <p:ext uri="{BB962C8B-B14F-4D97-AF65-F5344CB8AC3E}">
        <p14:creationId xmlns:p14="http://schemas.microsoft.com/office/powerpoint/2010/main" val="490041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5" name="Google Shape;12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1. SQL Injection</a:t>
            </a:r>
            <a:endParaRPr/>
          </a:p>
        </p:txBody>
      </p:sp>
      <p:graphicFrame>
        <p:nvGraphicFramePr>
          <p:cNvPr id="126" name="Google Shape;126;p19"/>
          <p:cNvGraphicFramePr/>
          <p:nvPr>
            <p:extLst>
              <p:ext uri="{D42A27DB-BD31-4B8C-83A1-F6EECF244321}">
                <p14:modId xmlns:p14="http://schemas.microsoft.com/office/powerpoint/2010/main" val="555896172"/>
              </p:ext>
            </p:extLst>
          </p:nvPr>
        </p:nvGraphicFramePr>
        <p:xfrm>
          <a:off x="2169848" y="2094515"/>
          <a:ext cx="8109375" cy="2821775"/>
        </p:xfrm>
        <a:graphic>
          <a:graphicData uri="http://schemas.openxmlformats.org/drawingml/2006/table">
            <a:tbl>
              <a:tblPr firstRow="1" bandRow="1">
                <a:noFill/>
                <a:tableStyleId>{51015F43-4BEC-485C-AC9F-371C459AA63F}</a:tableStyleId>
              </a:tblPr>
              <a:tblGrid>
                <a:gridCol w="1413550">
                  <a:extLst>
                    <a:ext uri="{9D8B030D-6E8A-4147-A177-3AD203B41FA5}">
                      <a16:colId xmlns:a16="http://schemas.microsoft.com/office/drawing/2014/main" val="20000"/>
                    </a:ext>
                  </a:extLst>
                </a:gridCol>
                <a:gridCol w="6695825">
                  <a:extLst>
                    <a:ext uri="{9D8B030D-6E8A-4147-A177-3AD203B41FA5}">
                      <a16:colId xmlns:a16="http://schemas.microsoft.com/office/drawing/2014/main" val="20001"/>
                    </a:ext>
                  </a:extLst>
                </a:gridCol>
              </a:tblGrid>
              <a:tr h="415125">
                <a:tc>
                  <a:txBody>
                    <a:bodyPr/>
                    <a:lstStyle/>
                    <a:p>
                      <a:pPr marL="0" marR="0" lvl="0" indent="0" algn="ctr" rtl="0">
                        <a:spcBef>
                          <a:spcPts val="0"/>
                        </a:spcBef>
                        <a:spcAft>
                          <a:spcPts val="0"/>
                        </a:spcAft>
                        <a:buNone/>
                      </a:pPr>
                      <a:endParaRPr sz="1600" dirty="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600"/>
                    </a:p>
                  </a:txBody>
                  <a:tcPr marL="83000" marR="83000" marT="41500" marB="415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06650">
                <a:tc>
                  <a:txBody>
                    <a:bodyPr/>
                    <a:lstStyle/>
                    <a:p>
                      <a:pPr marL="0" marR="0" lvl="0" indent="0" algn="ctr" rtl="0">
                        <a:spcBef>
                          <a:spcPts val="0"/>
                        </a:spcBef>
                        <a:spcAft>
                          <a:spcPts val="0"/>
                        </a:spcAft>
                        <a:buNone/>
                      </a:pPr>
                      <a:r>
                        <a:rPr lang="en-US" sz="1600" dirty="0">
                          <a:solidFill>
                            <a:srgbClr val="FFFFFF"/>
                          </a:solidFill>
                          <a:latin typeface="Calibri"/>
                          <a:ea typeface="Calibri"/>
                          <a:cs typeface="Calibri"/>
                          <a:sym typeface="Calibri"/>
                        </a:rPr>
                        <a:t>SQL Injection</a:t>
                      </a:r>
                      <a:endParaRPr sz="1600"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300" dirty="0">
                          <a:solidFill>
                            <a:srgbClr val="FFFFFF"/>
                          </a:solidFill>
                          <a:latin typeface="Calibri"/>
                          <a:ea typeface="Calibri"/>
                          <a:cs typeface="Calibri"/>
                          <a:sym typeface="Calibri"/>
                        </a:rPr>
                        <a:t>(Critical)</a:t>
                      </a:r>
                      <a:endParaRPr dirty="0"/>
                    </a:p>
                  </a:txBody>
                  <a:tcPr marL="83000" marR="83000" marT="41500" marB="41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00000"/>
                    </a:solidFill>
                  </a:tcPr>
                </a:tc>
                <a:tc>
                  <a:txBody>
                    <a:bodyPr/>
                    <a:lstStyle/>
                    <a:p>
                      <a:pPr marL="0" marR="0" lvl="0" indent="0" algn="l" rtl="0">
                        <a:spcBef>
                          <a:spcPts val="0"/>
                        </a:spcBef>
                        <a:spcAft>
                          <a:spcPts val="0"/>
                        </a:spcAft>
                        <a:buNone/>
                      </a:pPr>
                      <a:r>
                        <a:rPr lang="en-US" sz="1300" dirty="0">
                          <a:solidFill>
                            <a:schemeClr val="dk1"/>
                          </a:solidFill>
                          <a:latin typeface="Calibri"/>
                          <a:ea typeface="Calibri"/>
                          <a:cs typeface="Calibri"/>
                          <a:sym typeface="Calibri"/>
                        </a:rPr>
                        <a:t> </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dirty="0">
                          <a:solidFill>
                            <a:schemeClr val="dk1"/>
                          </a:solidFill>
                          <a:latin typeface="Calibri"/>
                          <a:ea typeface="Calibri"/>
                          <a:cs typeface="Calibri"/>
                          <a:sym typeface="Calibri"/>
                        </a:rPr>
                        <a:t>Here are other similar </a:t>
                      </a:r>
                      <a:r>
                        <a:rPr lang="en-US" sz="1300" dirty="0" err="1">
                          <a:solidFill>
                            <a:schemeClr val="dk1"/>
                          </a:solidFill>
                          <a:latin typeface="Calibri"/>
                          <a:ea typeface="Calibri"/>
                          <a:cs typeface="Calibri"/>
                          <a:sym typeface="Calibri"/>
                        </a:rPr>
                        <a:t>SQLi</a:t>
                      </a:r>
                      <a:r>
                        <a:rPr lang="en-US" sz="1300" dirty="0">
                          <a:solidFill>
                            <a:schemeClr val="dk1"/>
                          </a:solidFill>
                          <a:latin typeface="Calibri"/>
                          <a:ea typeface="Calibri"/>
                          <a:cs typeface="Calibri"/>
                          <a:sym typeface="Calibri"/>
                        </a:rPr>
                        <a:t> in the application</a:t>
                      </a: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endParaRPr sz="13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00" b="1" dirty="0">
                          <a:solidFill>
                            <a:schemeClr val="dk1"/>
                          </a:solidFill>
                          <a:latin typeface="Calibri"/>
                          <a:ea typeface="Calibri"/>
                          <a:cs typeface="Calibri"/>
                          <a:sym typeface="Calibri"/>
                        </a:rPr>
                        <a:t>Affected URL :</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IN" u="none" dirty="0">
                          <a:solidFill>
                            <a:schemeClr val="tx1"/>
                          </a:solidFill>
                          <a:hlinkClick r:id="rId3">
                            <a:extLst>
                              <a:ext uri="{A12FA001-AC4F-418D-AE19-62706E023703}">
                                <ahyp:hlinkClr xmlns:ahyp="http://schemas.microsoft.com/office/drawing/2018/hyperlinkcolor" val="tx"/>
                              </a:ext>
                            </a:extLst>
                          </a:hlinkClick>
                        </a:rPr>
                        <a:t>http://3.6.90.39/products.php?cat=2</a:t>
                      </a:r>
                      <a:r>
                        <a:rPr lang="en-IN" u="none" dirty="0">
                          <a:solidFill>
                            <a:schemeClr val="tx1"/>
                          </a:solidFill>
                        </a:rPr>
                        <a:t> (GET Parameter)</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IN" u="none" dirty="0">
                          <a:solidFill>
                            <a:schemeClr val="tx1"/>
                          </a:solidFill>
                          <a:hlinkClick r:id="rId4">
                            <a:extLst>
                              <a:ext uri="{A12FA001-AC4F-418D-AE19-62706E023703}">
                                <ahyp:hlinkClr xmlns:ahyp="http://schemas.microsoft.com/office/drawing/2018/hyperlinkcolor" val="tx"/>
                              </a:ext>
                            </a:extLst>
                          </a:hlinkClick>
                        </a:rPr>
                        <a:t>http://3.6.90.39/products.php?cat=3</a:t>
                      </a:r>
                      <a:r>
                        <a:rPr lang="en-IN" u="none" dirty="0">
                          <a:solidFill>
                            <a:schemeClr val="tx1"/>
                          </a:solidFill>
                        </a:rPr>
                        <a:t> </a:t>
                      </a:r>
                      <a:r>
                        <a:rPr lang="en-IN" dirty="0"/>
                        <a:t>(GET Parameter</a:t>
                      </a:r>
                      <a:endParaRPr lang="en-US" dirty="0"/>
                    </a:p>
                  </a:txBody>
                  <a:tcPr marL="83000" marR="83000" marT="41500" marB="41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342900">
              <a:spcBef>
                <a:spcPts val="0"/>
              </a:spcBef>
              <a:buSzPts val="2000"/>
            </a:pPr>
            <a:r>
              <a:rPr lang="en-US" sz="2000" dirty="0"/>
              <a:t>The page above , looks like from which the attacker can know all inside details like versions and more .</a:t>
            </a:r>
            <a:endParaRPr sz="2000" b="0" i="0" u="none" strike="noStrike" dirty="0">
              <a:solidFill>
                <a:schemeClr val="dk1"/>
              </a:solidFill>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E3FBE52E-1F57-409B-BAA8-2B9E21EE7607}"/>
              </a:ext>
            </a:extLst>
          </p:cNvPr>
          <p:cNvPicPr>
            <a:picLocks noChangeAspect="1"/>
          </p:cNvPicPr>
          <p:nvPr/>
        </p:nvPicPr>
        <p:blipFill>
          <a:blip r:embed="rId3"/>
          <a:stretch>
            <a:fillRect/>
          </a:stretch>
        </p:blipFill>
        <p:spPr>
          <a:xfrm>
            <a:off x="1024827" y="1899550"/>
            <a:ext cx="10515600" cy="4424460"/>
          </a:xfrm>
          <a:prstGeom prst="rect">
            <a:avLst/>
          </a:prstGeom>
        </p:spPr>
      </p:pic>
    </p:spTree>
    <p:extLst>
      <p:ext uri="{BB962C8B-B14F-4D97-AF65-F5344CB8AC3E}">
        <p14:creationId xmlns:p14="http://schemas.microsoft.com/office/powerpoint/2010/main" val="4249163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469900">
              <a:buSzPts val="2000"/>
            </a:pPr>
            <a:r>
              <a:rPr lang="en-US" sz="2000" dirty="0"/>
              <a:t>When we are in the admin account and we go to the settings -&gt; General options, we can see that a malicious hacker can inject and execute malicious client side scripts through it which gets permanently in the database.</a:t>
            </a:r>
            <a:endParaRPr sz="2000" dirty="0"/>
          </a:p>
        </p:txBody>
      </p:sp>
      <p:pic>
        <p:nvPicPr>
          <p:cNvPr id="3" name="Picture 2">
            <a:extLst>
              <a:ext uri="{FF2B5EF4-FFF2-40B4-BE49-F238E27FC236}">
                <a16:creationId xmlns:a16="http://schemas.microsoft.com/office/drawing/2014/main" id="{C336B91C-A6A7-4E66-A454-073BC51A0CD4}"/>
              </a:ext>
            </a:extLst>
          </p:cNvPr>
          <p:cNvPicPr>
            <a:picLocks noChangeAspect="1"/>
          </p:cNvPicPr>
          <p:nvPr/>
        </p:nvPicPr>
        <p:blipFill>
          <a:blip r:embed="rId3"/>
          <a:stretch>
            <a:fillRect/>
          </a:stretch>
        </p:blipFill>
        <p:spPr>
          <a:xfrm>
            <a:off x="1361606" y="2113122"/>
            <a:ext cx="9158611" cy="4420851"/>
          </a:xfrm>
          <a:prstGeom prst="rect">
            <a:avLst/>
          </a:prstGeom>
        </p:spPr>
      </p:pic>
    </p:spTree>
    <p:extLst>
      <p:ext uri="{BB962C8B-B14F-4D97-AF65-F5344CB8AC3E}">
        <p14:creationId xmlns:p14="http://schemas.microsoft.com/office/powerpoint/2010/main" val="2679060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489" name="Google Shape;489;p68"/>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342900">
              <a:spcBef>
                <a:spcPts val="0"/>
              </a:spcBef>
              <a:buSzPts val="2000"/>
            </a:pPr>
            <a:r>
              <a:rPr lang="en-US" sz="2000" dirty="0"/>
              <a:t>When we are in the admin account and we go to the settings -&gt; Files option, we can find that files can be uploaded there with any file type extension one wants to upload . Now we click on choose file option and upload the </a:t>
            </a:r>
            <a:r>
              <a:rPr lang="en-US" sz="2000" dirty="0" err="1"/>
              <a:t>minishell</a:t>
            </a:r>
            <a:r>
              <a:rPr lang="en-US" sz="2000" dirty="0"/>
              <a:t> into the site, it will give access to takeover the whole website and will be a great breakage on the site.</a:t>
            </a:r>
            <a:endParaRPr sz="2000" b="0" i="0" u="none" strike="noStrike"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E552004F-BE99-41FE-9C82-A09AB20F3464}"/>
              </a:ext>
            </a:extLst>
          </p:cNvPr>
          <p:cNvPicPr>
            <a:picLocks noChangeAspect="1"/>
          </p:cNvPicPr>
          <p:nvPr/>
        </p:nvPicPr>
        <p:blipFill>
          <a:blip r:embed="rId3"/>
          <a:stretch>
            <a:fillRect/>
          </a:stretch>
        </p:blipFill>
        <p:spPr>
          <a:xfrm>
            <a:off x="1237668" y="2447636"/>
            <a:ext cx="9578109" cy="4005442"/>
          </a:xfrm>
          <a:prstGeom prst="rect">
            <a:avLst/>
          </a:prstGeom>
        </p:spPr>
      </p:pic>
    </p:spTree>
    <p:extLst>
      <p:ext uri="{BB962C8B-B14F-4D97-AF65-F5344CB8AC3E}">
        <p14:creationId xmlns:p14="http://schemas.microsoft.com/office/powerpoint/2010/main" val="3136372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5"/>
          <p:cNvSpPr txBox="1">
            <a:spLocks noGrp="1"/>
          </p:cNvSpPr>
          <p:nvPr>
            <p:ph type="title"/>
          </p:nvPr>
        </p:nvSpPr>
        <p:spPr>
          <a:xfrm>
            <a:off x="436273" y="552091"/>
            <a:ext cx="7974481" cy="94890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Business Impact – High</a:t>
            </a:r>
            <a:endParaRPr dirty="0"/>
          </a:p>
        </p:txBody>
      </p:sp>
      <p:sp>
        <p:nvSpPr>
          <p:cNvPr id="467" name="Google Shape;467;p65"/>
          <p:cNvSpPr txBox="1">
            <a:spLocks noGrp="1"/>
          </p:cNvSpPr>
          <p:nvPr>
            <p:ph type="sldNum" idx="12"/>
          </p:nvPr>
        </p:nvSpPr>
        <p:spPr>
          <a:xfrm rot="-5400000">
            <a:off x="11188966" y="5589604"/>
            <a:ext cx="1316039" cy="45264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sp>
        <p:nvSpPr>
          <p:cNvPr id="468" name="Google Shape;468;p65"/>
          <p:cNvSpPr txBox="1"/>
          <p:nvPr/>
        </p:nvSpPr>
        <p:spPr>
          <a:xfrm>
            <a:off x="548416" y="1518248"/>
            <a:ext cx="10081483" cy="1910751"/>
          </a:xfrm>
          <a:prstGeom prst="rect">
            <a:avLst/>
          </a:prstGeom>
          <a:noFill/>
          <a:ln>
            <a:noFill/>
          </a:ln>
        </p:spPr>
        <p:txBody>
          <a:bodyPr spcFirstLastPara="1" wrap="square" lIns="41475" tIns="41475" rIns="41475" bIns="41475" anchor="t" anchorCtr="0">
            <a:noAutofit/>
          </a:bodyPr>
          <a:lstStyle/>
          <a:p>
            <a:pPr marL="285750" marR="0" lvl="0" indent="-285750" algn="l" rtl="0">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As the blog site has multiple vulnerabilities and limitations as this has Temporary XSS, server side errors and development flaws the site is extremely vulnerable . As a malicious hacker can indulge in the site and can use all the vulnerable components.</a:t>
            </a:r>
          </a:p>
          <a:p>
            <a:pPr marL="285750" marR="0" lvl="0" indent="-285750" algn="l" rtl="0">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To do phishing and other attacks on user and perform malicious activities this will result in defamation of the name of the company.</a:t>
            </a:r>
          </a:p>
          <a:p>
            <a:pPr marL="285750" marR="0" lvl="0" indent="-285750" algn="l" rtl="0">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Money loss and customers will not trust the website again.</a:t>
            </a:r>
          </a:p>
        </p:txBody>
      </p:sp>
    </p:spTree>
    <p:extLst>
      <p:ext uri="{BB962C8B-B14F-4D97-AF65-F5344CB8AC3E}">
        <p14:creationId xmlns:p14="http://schemas.microsoft.com/office/powerpoint/2010/main" val="3782121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Recommendation</a:t>
            </a:r>
            <a:endParaRPr/>
          </a:p>
        </p:txBody>
      </p:sp>
      <p:sp>
        <p:nvSpPr>
          <p:cNvPr id="474" name="Google Shape;474;p66"/>
          <p:cNvSpPr txBox="1">
            <a:spLocks noGrp="1"/>
          </p:cNvSpPr>
          <p:nvPr>
            <p:ph type="body" idx="1"/>
          </p:nvPr>
        </p:nvSpPr>
        <p:spPr>
          <a:xfrm>
            <a:off x="838200" y="1515074"/>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t>Try to implement the following:</a:t>
            </a:r>
            <a:endParaRPr dirty="0"/>
          </a:p>
          <a:p>
            <a:pPr marL="685800" lvl="1" indent="-228600" algn="l" rtl="0">
              <a:lnSpc>
                <a:spcPct val="90000"/>
              </a:lnSpc>
              <a:spcBef>
                <a:spcPts val="500"/>
              </a:spcBef>
              <a:spcAft>
                <a:spcPts val="0"/>
              </a:spcAft>
              <a:buClr>
                <a:schemeClr val="dk1"/>
              </a:buClr>
              <a:buSzPts val="2000"/>
              <a:buChar char="•"/>
            </a:pPr>
            <a:r>
              <a:rPr lang="en-US" sz="2000" dirty="0"/>
              <a:t>The website should have proper two factor authentication.</a:t>
            </a:r>
          </a:p>
          <a:p>
            <a:pPr marL="685800" lvl="1" indent="-228600" algn="l" rtl="0">
              <a:lnSpc>
                <a:spcPct val="90000"/>
              </a:lnSpc>
              <a:spcBef>
                <a:spcPts val="500"/>
              </a:spcBef>
              <a:spcAft>
                <a:spcPts val="0"/>
              </a:spcAft>
              <a:buClr>
                <a:schemeClr val="dk1"/>
              </a:buClr>
              <a:buSzPts val="2000"/>
              <a:buChar char="•"/>
            </a:pPr>
            <a:r>
              <a:rPr lang="en-US" sz="2000" dirty="0"/>
              <a:t>Try to develop the backend more stronger and secure.</a:t>
            </a:r>
          </a:p>
          <a:p>
            <a:pPr marL="685800" lvl="1" indent="-228600" algn="l" rtl="0">
              <a:lnSpc>
                <a:spcPct val="90000"/>
              </a:lnSpc>
              <a:spcBef>
                <a:spcPts val="500"/>
              </a:spcBef>
              <a:spcAft>
                <a:spcPts val="0"/>
              </a:spcAft>
              <a:buClr>
                <a:schemeClr val="dk1"/>
              </a:buClr>
              <a:buSzPts val="2000"/>
              <a:buChar char="•"/>
            </a:pPr>
            <a:r>
              <a:rPr lang="en-US" sz="2000" dirty="0"/>
              <a:t>Remove all directory listings and add proper sanitization techniques at checks of the website.</a:t>
            </a:r>
            <a:endParaRPr lang="en-IN" sz="2000" dirty="0"/>
          </a:p>
          <a:p>
            <a:pPr marL="685800" lvl="1" indent="-101600" algn="l" rtl="0">
              <a:lnSpc>
                <a:spcPct val="90000"/>
              </a:lnSpc>
              <a:spcBef>
                <a:spcPts val="500"/>
              </a:spcBef>
              <a:spcAft>
                <a:spcPts val="0"/>
              </a:spcAft>
              <a:buClr>
                <a:schemeClr val="dk1"/>
              </a:buClr>
              <a:buSzPts val="2000"/>
              <a:buNone/>
            </a:pPr>
            <a:endParaRPr lang="en-IN" sz="2000" dirty="0"/>
          </a:p>
          <a:p>
            <a:pPr marL="685800" lvl="1" indent="-101600" algn="l" rtl="0">
              <a:lnSpc>
                <a:spcPct val="90000"/>
              </a:lnSpc>
              <a:spcBef>
                <a:spcPts val="500"/>
              </a:spcBef>
              <a:spcAft>
                <a:spcPts val="0"/>
              </a:spcAft>
              <a:buClr>
                <a:schemeClr val="dk1"/>
              </a:buClr>
              <a:buSzPts val="2000"/>
              <a:buNone/>
            </a:pPr>
            <a:endParaRPr lang="en-IN" sz="2000" dirty="0"/>
          </a:p>
          <a:p>
            <a:pPr marL="685800" lvl="1" indent="-101600" algn="l" rtl="0">
              <a:lnSpc>
                <a:spcPct val="90000"/>
              </a:lnSpc>
              <a:spcBef>
                <a:spcPts val="500"/>
              </a:spcBef>
              <a:spcAft>
                <a:spcPts val="0"/>
              </a:spcAft>
              <a:buClr>
                <a:schemeClr val="dk1"/>
              </a:buClr>
              <a:buSzPts val="2000"/>
              <a:buNone/>
            </a:pPr>
            <a:endParaRPr lang="en-IN" sz="2000" dirty="0"/>
          </a:p>
        </p:txBody>
      </p:sp>
      <p:sp>
        <p:nvSpPr>
          <p:cNvPr id="475" name="Google Shape;475;p66"/>
          <p:cNvSpPr/>
          <p:nvPr/>
        </p:nvSpPr>
        <p:spPr>
          <a:xfrm>
            <a:off x="838200" y="4960513"/>
            <a:ext cx="11353800" cy="646331"/>
          </a:xfrm>
          <a:prstGeom prst="rect">
            <a:avLst/>
          </a:prstGeom>
          <a:noFill/>
          <a:ln>
            <a:noFill/>
          </a:ln>
        </p:spPr>
        <p:txBody>
          <a:bodyPr spcFirstLastPara="1" wrap="square" lIns="91425" tIns="45700" rIns="91425" bIns="45700" anchor="t" anchorCtr="0">
            <a:noAutofit/>
          </a:bodyPr>
          <a:lstStyle/>
          <a:p>
            <a:pPr lvl="0"/>
            <a:r>
              <a:rPr lang="en-IN" sz="2000" i="1" dirty="0">
                <a:solidFill>
                  <a:schemeClr val="tx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https://cwe.mitre.org/data/definitons/548.html</a:t>
            </a:r>
            <a:endParaRPr lang="en-IN" sz="2000" i="1" dirty="0">
              <a:solidFill>
                <a:schemeClr val="tx1"/>
              </a:solidFill>
              <a:latin typeface="Calibri"/>
              <a:ea typeface="Calibri"/>
              <a:cs typeface="Calibri"/>
              <a:sym typeface="Calibri"/>
            </a:endParaRPr>
          </a:p>
          <a:p>
            <a:pPr lvl="0"/>
            <a:r>
              <a:rPr lang="en-IN" sz="2000" i="1" dirty="0">
                <a:solidFill>
                  <a:schemeClr val="dk1"/>
                </a:solidFill>
                <a:latin typeface="Calibri"/>
                <a:ea typeface="Calibri"/>
                <a:cs typeface="Calibri"/>
                <a:sym typeface="Calibri"/>
              </a:rPr>
              <a:t>https://www.w3schools.com</a:t>
            </a:r>
            <a:endParaRPr sz="2000" i="1" dirty="0">
              <a:solidFill>
                <a:schemeClr val="dk1"/>
              </a:solidFill>
              <a:latin typeface="Calibri"/>
              <a:ea typeface="Calibri"/>
              <a:cs typeface="Calibri"/>
              <a:sym typeface="Calibri"/>
            </a:endParaRPr>
          </a:p>
        </p:txBody>
      </p:sp>
      <p:sp>
        <p:nvSpPr>
          <p:cNvPr id="476" name="Google Shape;476;p66"/>
          <p:cNvSpPr txBox="1"/>
          <p:nvPr/>
        </p:nvSpPr>
        <p:spPr>
          <a:xfrm>
            <a:off x="838200" y="353677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References:</a:t>
            </a:r>
            <a:endParaRPr sz="4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4280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a:t>THANK YOU</a:t>
            </a:r>
            <a:endParaRPr/>
          </a:p>
        </p:txBody>
      </p:sp>
      <p:sp>
        <p:nvSpPr>
          <p:cNvPr id="512" name="Google Shape;512;p7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a:t>For any further clarifications/patch assistance, please contact:</a:t>
            </a:r>
          </a:p>
          <a:p>
            <a:pPr marL="0" lvl="0" indent="0" algn="ctr" rtl="0">
              <a:lnSpc>
                <a:spcPct val="90000"/>
              </a:lnSpc>
              <a:spcBef>
                <a:spcPts val="0"/>
              </a:spcBef>
              <a:spcAft>
                <a:spcPts val="0"/>
              </a:spcAft>
              <a:buClr>
                <a:schemeClr val="dk1"/>
              </a:buClr>
              <a:buSzPts val="2400"/>
              <a:buNone/>
            </a:pPr>
            <a:r>
              <a:rPr lang="en-US" dirty="0"/>
              <a:t>Contact info:sagarnamdeo12@gmail.com</a:t>
            </a:r>
          </a:p>
          <a:p>
            <a:pPr marL="0" lvl="0" indent="0" algn="ctr" rtl="0">
              <a:lnSpc>
                <a:spcPct val="90000"/>
              </a:lnSpc>
              <a:spcBef>
                <a:spcPts val="0"/>
              </a:spcBef>
              <a:spcAft>
                <a:spcPts val="0"/>
              </a:spcAft>
              <a:buClr>
                <a:schemeClr val="dk1"/>
              </a:buClr>
              <a:buSzPts val="2400"/>
              <a:buNone/>
            </a:pPr>
            <a:r>
              <a:rPr lang="en-US" dirty="0"/>
              <a:t> 9407194881</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132" name="Google Shape;132;p20"/>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dirty="0"/>
              <a:t>Navigate to the main page of the website where you will see categories option . Click on “T-Shirt” or “Socks” or “Shoes” to get into this URL , You will see products as per the option you have chosen. Notice the GET parameter </a:t>
            </a:r>
            <a:r>
              <a:rPr lang="en-US" sz="2000" b="1" dirty="0"/>
              <a:t>cat </a:t>
            </a:r>
            <a:r>
              <a:rPr lang="en-US" sz="2000" dirty="0"/>
              <a:t>in the URL:</a:t>
            </a:r>
            <a:endParaRPr sz="2000" b="1" dirty="0"/>
          </a:p>
          <a:p>
            <a:pPr marL="228600" lvl="0" indent="-101600" algn="l" rtl="0">
              <a:lnSpc>
                <a:spcPct val="90000"/>
              </a:lnSpc>
              <a:spcBef>
                <a:spcPts val="1000"/>
              </a:spcBef>
              <a:spcAft>
                <a:spcPts val="0"/>
              </a:spcAft>
              <a:buClr>
                <a:schemeClr val="dk1"/>
              </a:buClr>
              <a:buSzPts val="2000"/>
              <a:buNone/>
            </a:pPr>
            <a:endParaRPr sz="2000" dirty="0"/>
          </a:p>
        </p:txBody>
      </p:sp>
      <p:pic>
        <p:nvPicPr>
          <p:cNvPr id="5" name="Picture 4">
            <a:extLst>
              <a:ext uri="{FF2B5EF4-FFF2-40B4-BE49-F238E27FC236}">
                <a16:creationId xmlns:a16="http://schemas.microsoft.com/office/drawing/2014/main" id="{A697313D-0C8D-4DEF-849A-8C1937D47246}"/>
              </a:ext>
            </a:extLst>
          </p:cNvPr>
          <p:cNvPicPr>
            <a:picLocks noChangeAspect="1"/>
          </p:cNvPicPr>
          <p:nvPr/>
        </p:nvPicPr>
        <p:blipFill>
          <a:blip r:embed="rId3"/>
          <a:stretch>
            <a:fillRect/>
          </a:stretch>
        </p:blipFill>
        <p:spPr>
          <a:xfrm>
            <a:off x="1873364" y="2193295"/>
            <a:ext cx="7449008" cy="35019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139" name="Google Shape;139;p21"/>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dirty="0"/>
              <a:t>We apply single quote in GET parameter: </a:t>
            </a:r>
            <a:r>
              <a:rPr lang="en-US" sz="2000" b="1" dirty="0" err="1"/>
              <a:t>products.php?cat</a:t>
            </a:r>
            <a:r>
              <a:rPr lang="en-US" sz="2000" b="1" dirty="0"/>
              <a:t>=1</a:t>
            </a:r>
            <a:r>
              <a:rPr lang="en-US" sz="2000" b="1" dirty="0">
                <a:solidFill>
                  <a:srgbClr val="FF0000"/>
                </a:solidFill>
              </a:rPr>
              <a:t>’ </a:t>
            </a:r>
            <a:r>
              <a:rPr lang="en-US" sz="2000" b="1" dirty="0"/>
              <a:t>and we get complete MySQL error:</a:t>
            </a:r>
            <a:endParaRPr sz="2000" b="1" dirty="0">
              <a:solidFill>
                <a:srgbClr val="FF0000"/>
              </a:solidFill>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3" name="Picture 2">
            <a:extLst>
              <a:ext uri="{FF2B5EF4-FFF2-40B4-BE49-F238E27FC236}">
                <a16:creationId xmlns:a16="http://schemas.microsoft.com/office/drawing/2014/main" id="{428076BB-2E3D-4F05-97A4-ABC23D139164}"/>
              </a:ext>
            </a:extLst>
          </p:cNvPr>
          <p:cNvPicPr>
            <a:picLocks noChangeAspect="1"/>
          </p:cNvPicPr>
          <p:nvPr/>
        </p:nvPicPr>
        <p:blipFill>
          <a:blip r:embed="rId3"/>
          <a:stretch>
            <a:fillRect/>
          </a:stretch>
        </p:blipFill>
        <p:spPr>
          <a:xfrm>
            <a:off x="1256145" y="2491381"/>
            <a:ext cx="8913091" cy="10830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Observation</a:t>
            </a:r>
            <a:endParaRPr/>
          </a:p>
        </p:txBody>
      </p:sp>
      <p:sp>
        <p:nvSpPr>
          <p:cNvPr id="146" name="Google Shape;146;p22"/>
          <p:cNvSpPr txBox="1">
            <a:spLocks noGrp="1"/>
          </p:cNvSpPr>
          <p:nvPr>
            <p:ph type="body" idx="1"/>
          </p:nvPr>
        </p:nvSpPr>
        <p:spPr>
          <a:xfrm>
            <a:off x="838200" y="1050870"/>
            <a:ext cx="10515600" cy="4351338"/>
          </a:xfrm>
          <a:prstGeom prst="rect">
            <a:avLst/>
          </a:prstGeom>
          <a:noFill/>
          <a:ln>
            <a:noFill/>
          </a:ln>
        </p:spPr>
        <p:txBody>
          <a:bodyPr spcFirstLastPara="1" wrap="square" lIns="91425" tIns="45700" rIns="91425" bIns="45700" anchor="t" anchorCtr="0">
            <a:noAutofit/>
          </a:bodyPr>
          <a:lstStyle/>
          <a:p>
            <a:pPr marL="228600" lvl="0" indent="-228600">
              <a:spcBef>
                <a:spcPts val="0"/>
              </a:spcBef>
              <a:buSzPts val="2000"/>
            </a:pPr>
            <a:r>
              <a:rPr lang="en-US" sz="2000" dirty="0"/>
              <a:t>We then put --+ in the end of the parameter : </a:t>
            </a:r>
            <a:r>
              <a:rPr lang="en-US" sz="2000" b="1" dirty="0" err="1"/>
              <a:t>products.php?cat</a:t>
            </a:r>
            <a:r>
              <a:rPr lang="en-US" sz="2000" b="1" dirty="0"/>
              <a:t>=1</a:t>
            </a:r>
            <a:r>
              <a:rPr lang="en-US" sz="2000" b="1" dirty="0">
                <a:solidFill>
                  <a:srgbClr val="FF0000"/>
                </a:solidFill>
              </a:rPr>
              <a:t>’--+ </a:t>
            </a:r>
            <a:r>
              <a:rPr lang="en-US" sz="2000" b="1" dirty="0"/>
              <a:t> we’ll get the page back to its original form, error is removed confirming SQL injection:</a:t>
            </a:r>
            <a:endParaRPr sz="2000" b="1" dirty="0">
              <a:solidFill>
                <a:srgbClr val="FF0000"/>
              </a:solidFill>
            </a:endParaRPr>
          </a:p>
          <a:p>
            <a:pPr marL="228600" lvl="0" indent="-101600" algn="l" rtl="0">
              <a:lnSpc>
                <a:spcPct val="90000"/>
              </a:lnSpc>
              <a:spcBef>
                <a:spcPts val="1000"/>
              </a:spcBef>
              <a:spcAft>
                <a:spcPts val="0"/>
              </a:spcAft>
              <a:buClr>
                <a:schemeClr val="dk1"/>
              </a:buClr>
              <a:buSzPts val="2000"/>
              <a:buNone/>
            </a:pPr>
            <a:endParaRPr sz="2000" dirty="0"/>
          </a:p>
        </p:txBody>
      </p:sp>
      <p:pic>
        <p:nvPicPr>
          <p:cNvPr id="4" name="Picture 3">
            <a:extLst>
              <a:ext uri="{FF2B5EF4-FFF2-40B4-BE49-F238E27FC236}">
                <a16:creationId xmlns:a16="http://schemas.microsoft.com/office/drawing/2014/main" id="{036111A9-F904-4068-88CC-58D19C6750C0}"/>
              </a:ext>
            </a:extLst>
          </p:cNvPr>
          <p:cNvPicPr>
            <a:picLocks noChangeAspect="1"/>
          </p:cNvPicPr>
          <p:nvPr/>
        </p:nvPicPr>
        <p:blipFill>
          <a:blip r:embed="rId3"/>
          <a:stretch>
            <a:fillRect/>
          </a:stretch>
        </p:blipFill>
        <p:spPr>
          <a:xfrm>
            <a:off x="2078181" y="1989511"/>
            <a:ext cx="7693891" cy="36343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1679</TotalTime>
  <Words>3545</Words>
  <Application>Microsoft Office PowerPoint</Application>
  <PresentationFormat>Widescreen</PresentationFormat>
  <Paragraphs>425</Paragraphs>
  <Slides>65</Slides>
  <Notes>63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Lifestyle Store Web Application</vt:lpstr>
      <vt:lpstr>Security Status – Extremely Vulnerable</vt:lpstr>
      <vt:lpstr>Vulnerability Statistics</vt:lpstr>
      <vt:lpstr>Vulnerabilities:</vt:lpstr>
      <vt:lpstr>1. SQL Injection</vt:lpstr>
      <vt:lpstr>1. SQL Injection</vt:lpstr>
      <vt:lpstr>Observation</vt:lpstr>
      <vt:lpstr>Observation</vt:lpstr>
      <vt:lpstr>Observation</vt:lpstr>
      <vt:lpstr>Proof of Concept (PoC)</vt:lpstr>
      <vt:lpstr>PoC – Attacker can dump arbitrary data</vt:lpstr>
      <vt:lpstr>Business Impact – Extremely High</vt:lpstr>
      <vt:lpstr>Recommendation</vt:lpstr>
      <vt:lpstr>References</vt:lpstr>
      <vt:lpstr>2. Account Takeover via OTP Bypass</vt:lpstr>
      <vt:lpstr>Observation</vt:lpstr>
      <vt:lpstr>Observation</vt:lpstr>
      <vt:lpstr>Observation</vt:lpstr>
      <vt:lpstr>Business Impact – Extremely High</vt:lpstr>
      <vt:lpstr>Recommendation</vt:lpstr>
      <vt:lpstr>3. Unauthorized Access to Customer Details</vt:lpstr>
      <vt:lpstr>4. Unauthorised Access to Customer Details</vt:lpstr>
      <vt:lpstr>Observation</vt:lpstr>
      <vt:lpstr>Observation</vt:lpstr>
      <vt:lpstr>Business Impact – Extremely High</vt:lpstr>
      <vt:lpstr>Recommendation</vt:lpstr>
      <vt:lpstr>5. Reflected Cross Site Scripting (XSS)</vt:lpstr>
      <vt:lpstr>5. Reflected Cross Site Scripting (XSS)</vt:lpstr>
      <vt:lpstr>Observation</vt:lpstr>
      <vt:lpstr>Observation</vt:lpstr>
      <vt:lpstr>PoC</vt:lpstr>
      <vt:lpstr>PoC</vt:lpstr>
      <vt:lpstr>Business Impact – High</vt:lpstr>
      <vt:lpstr>Recommendation</vt:lpstr>
      <vt:lpstr>6. Directory Listing</vt:lpstr>
      <vt:lpstr>Observation</vt:lpstr>
      <vt:lpstr>POC</vt:lpstr>
      <vt:lpstr>POC</vt:lpstr>
      <vt:lpstr>Business Impact – High</vt:lpstr>
      <vt:lpstr>Recommendation</vt:lpstr>
      <vt:lpstr>7. Information Disclosure</vt:lpstr>
      <vt:lpstr>Observation</vt:lpstr>
      <vt:lpstr>Business Impact – Moderate</vt:lpstr>
      <vt:lpstr>7. PII Leakage</vt:lpstr>
      <vt:lpstr>Observation</vt:lpstr>
      <vt:lpstr>Observation</vt:lpstr>
      <vt:lpstr>Business Impact – High</vt:lpstr>
      <vt:lpstr>Recommendation</vt:lpstr>
      <vt:lpstr>8. Self Redirection/HTML/Developer Flaw </vt:lpstr>
      <vt:lpstr>Observation</vt:lpstr>
      <vt:lpstr>Observation</vt:lpstr>
      <vt:lpstr>Observation</vt:lpstr>
      <vt:lpstr>Observation</vt:lpstr>
      <vt:lpstr>Business Impact – High</vt:lpstr>
      <vt:lpstr>Recommendation</vt:lpstr>
      <vt:lpstr>9. Multiple Vulnerabilities found in blog site(PII Leakage, Temporary XSS and more)</vt:lpstr>
      <vt:lpstr>Observation</vt:lpstr>
      <vt:lpstr>Observation</vt:lpstr>
      <vt:lpstr>Observation</vt:lpstr>
      <vt:lpstr>Observation</vt:lpstr>
      <vt:lpstr>Observation</vt:lpstr>
      <vt:lpstr>Observation</vt:lpstr>
      <vt:lpstr>Business Impact – High</vt:lpstr>
      <vt:lpstr>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Hacking Environment Web Application</dc:title>
  <dc:creator>Hp</dc:creator>
  <cp:lastModifiedBy>sagar namdeo</cp:lastModifiedBy>
  <cp:revision>57</cp:revision>
  <dcterms:modified xsi:type="dcterms:W3CDTF">2020-07-12T09:35:41Z</dcterms:modified>
</cp:coreProperties>
</file>